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sldIdLst>
    <p:sldId id="346" r:id="rId2"/>
    <p:sldId id="345" r:id="rId3"/>
    <p:sldId id="363" r:id="rId4"/>
    <p:sldId id="288" r:id="rId5"/>
    <p:sldId id="302" r:id="rId6"/>
    <p:sldId id="358" r:id="rId7"/>
    <p:sldId id="360" r:id="rId8"/>
    <p:sldId id="361" r:id="rId9"/>
    <p:sldId id="359" r:id="rId10"/>
    <p:sldId id="352" r:id="rId11"/>
    <p:sldId id="362" r:id="rId12"/>
    <p:sldId id="344" r:id="rId13"/>
    <p:sldId id="303" r:id="rId14"/>
    <p:sldId id="341" r:id="rId15"/>
    <p:sldId id="309" r:id="rId16"/>
    <p:sldId id="335" r:id="rId17"/>
    <p:sldId id="343" r:id="rId18"/>
    <p:sldId id="285" r:id="rId19"/>
    <p:sldId id="322" r:id="rId20"/>
    <p:sldId id="292" r:id="rId21"/>
    <p:sldId id="293" r:id="rId22"/>
    <p:sldId id="282" r:id="rId23"/>
    <p:sldId id="339" r:id="rId24"/>
    <p:sldId id="321" r:id="rId25"/>
    <p:sldId id="356" r:id="rId26"/>
    <p:sldId id="325" r:id="rId27"/>
    <p:sldId id="296" r:id="rId28"/>
    <p:sldId id="338" r:id="rId29"/>
    <p:sldId id="353" r:id="rId30"/>
    <p:sldId id="299" r:id="rId31"/>
    <p:sldId id="297" r:id="rId32"/>
    <p:sldId id="261" r:id="rId33"/>
    <p:sldId id="357"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B279A31-CF23-F140-B4C6-56D29DB3ED4F}">
          <p14:sldIdLst>
            <p14:sldId id="346"/>
            <p14:sldId id="345"/>
          </p14:sldIdLst>
        </p14:section>
        <p14:section name="Introduction" id="{9B797580-4CAA-1A47-B795-D89575B9A946}">
          <p14:sldIdLst>
            <p14:sldId id="363"/>
            <p14:sldId id="288"/>
            <p14:sldId id="302"/>
          </p14:sldIdLst>
        </p14:section>
        <p14:section name="Current Trauma" id="{C16D908F-858F-8E4A-A5F0-8DBA17A5E015}">
          <p14:sldIdLst>
            <p14:sldId id="358"/>
            <p14:sldId id="360"/>
            <p14:sldId id="361"/>
            <p14:sldId id="359"/>
            <p14:sldId id="352"/>
            <p14:sldId id="362"/>
          </p14:sldIdLst>
        </p14:section>
        <p14:section name="NM Demographics" id="{EB2372EC-5D85-1247-ADE0-EB2C85A2344D}">
          <p14:sldIdLst>
            <p14:sldId id="344"/>
            <p14:sldId id="303"/>
            <p14:sldId id="341"/>
            <p14:sldId id="309"/>
          </p14:sldIdLst>
        </p14:section>
        <p14:section name="Health Facts" id="{FAEC93DC-946D-D247-A1CB-0E360EE550FF}">
          <p14:sldIdLst>
            <p14:sldId id="335"/>
            <p14:sldId id="343"/>
            <p14:sldId id="285"/>
            <p14:sldId id="322"/>
            <p14:sldId id="292"/>
            <p14:sldId id="293"/>
          </p14:sldIdLst>
        </p14:section>
        <p14:section name="Palliative Interventions" id="{35B8842E-749C-9A4D-B35B-B133D47BF296}">
          <p14:sldIdLst>
            <p14:sldId id="282"/>
            <p14:sldId id="339"/>
            <p14:sldId id="321"/>
            <p14:sldId id="356"/>
            <p14:sldId id="325"/>
            <p14:sldId id="296"/>
          </p14:sldIdLst>
        </p14:section>
        <p14:section name="End of Life Care" id="{517CE548-572F-8447-9AB9-DB805333F759}">
          <p14:sldIdLst>
            <p14:sldId id="338"/>
            <p14:sldId id="353"/>
            <p14:sldId id="299"/>
          </p14:sldIdLst>
        </p14:section>
        <p14:section name="Wrap Up" id="{EAC6914D-C343-E847-B849-2838A21D54D2}">
          <p14:sldIdLst>
            <p14:sldId id="297"/>
            <p14:sldId id="261"/>
            <p14:sldId id="3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70"/>
    <p:restoredTop sz="71006"/>
  </p:normalViewPr>
  <p:slideViewPr>
    <p:cSldViewPr snapToGrid="0" snapToObjects="1">
      <p:cViewPr varScale="1">
        <p:scale>
          <a:sx n="125" d="100"/>
          <a:sy n="125" d="100"/>
        </p:scale>
        <p:origin x="1240" y="184"/>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US" sz="1600"/>
              <a:t>Population Distribution by Ethnicity: New Mexico and the USA</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New Mexico</c:v>
                </c:pt>
              </c:strCache>
            </c:strRef>
          </c:tx>
          <c:spPr>
            <a:solidFill>
              <a:schemeClr val="accent4">
                <a:shade val="76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Hispanic</c:v>
                </c:pt>
                <c:pt idx="1">
                  <c:v>White</c:v>
                </c:pt>
                <c:pt idx="2">
                  <c:v>Indigenous </c:v>
                </c:pt>
                <c:pt idx="3">
                  <c:v>Black/African American</c:v>
                </c:pt>
                <c:pt idx="4">
                  <c:v>Asian/Pacific Islander</c:v>
                </c:pt>
              </c:strCache>
            </c:strRef>
          </c:cat>
          <c:val>
            <c:numRef>
              <c:f>Sheet1!$B$2:$B$6</c:f>
              <c:numCache>
                <c:formatCode>General</c:formatCode>
                <c:ptCount val="5"/>
                <c:pt idx="0">
                  <c:v>46</c:v>
                </c:pt>
                <c:pt idx="1">
                  <c:v>41</c:v>
                </c:pt>
                <c:pt idx="2">
                  <c:v>10</c:v>
                </c:pt>
                <c:pt idx="3">
                  <c:v>2</c:v>
                </c:pt>
                <c:pt idx="4">
                  <c:v>1</c:v>
                </c:pt>
              </c:numCache>
            </c:numRef>
          </c:val>
          <c:extLst>
            <c:ext xmlns:c16="http://schemas.microsoft.com/office/drawing/2014/chart" uri="{C3380CC4-5D6E-409C-BE32-E72D297353CC}">
              <c16:uniqueId val="{00000000-26DC-2A42-848E-68A800D2ACFB}"/>
            </c:ext>
          </c:extLst>
        </c:ser>
        <c:ser>
          <c:idx val="1"/>
          <c:order val="1"/>
          <c:tx>
            <c:strRef>
              <c:f>Sheet1!$C$1</c:f>
              <c:strCache>
                <c:ptCount val="1"/>
                <c:pt idx="0">
                  <c:v>USA</c:v>
                </c:pt>
              </c:strCache>
            </c:strRef>
          </c:tx>
          <c:spPr>
            <a:solidFill>
              <a:schemeClr val="accent4">
                <a:tint val="77000"/>
              </a:schemeClr>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Sheet1!$A$2:$A$6</c:f>
              <c:strCache>
                <c:ptCount val="5"/>
                <c:pt idx="0">
                  <c:v>Hispanic</c:v>
                </c:pt>
                <c:pt idx="1">
                  <c:v>White</c:v>
                </c:pt>
                <c:pt idx="2">
                  <c:v>Indigenous </c:v>
                </c:pt>
                <c:pt idx="3">
                  <c:v>Black/African American</c:v>
                </c:pt>
                <c:pt idx="4">
                  <c:v>Asian/Pacific Islander</c:v>
                </c:pt>
              </c:strCache>
            </c:strRef>
          </c:cat>
          <c:val>
            <c:numRef>
              <c:f>Sheet1!$C$2:$C$6</c:f>
              <c:numCache>
                <c:formatCode>General</c:formatCode>
                <c:ptCount val="5"/>
                <c:pt idx="0">
                  <c:v>17</c:v>
                </c:pt>
                <c:pt idx="1">
                  <c:v>64</c:v>
                </c:pt>
                <c:pt idx="2">
                  <c:v>1</c:v>
                </c:pt>
                <c:pt idx="3">
                  <c:v>13</c:v>
                </c:pt>
                <c:pt idx="4">
                  <c:v>5</c:v>
                </c:pt>
              </c:numCache>
            </c:numRef>
          </c:val>
          <c:extLst>
            <c:ext xmlns:c16="http://schemas.microsoft.com/office/drawing/2014/chart" uri="{C3380CC4-5D6E-409C-BE32-E72D297353CC}">
              <c16:uniqueId val="{00000001-26DC-2A42-848E-68A800D2ACFB}"/>
            </c:ext>
          </c:extLst>
        </c:ser>
        <c:dLbls>
          <c:dLblPos val="outEnd"/>
          <c:showLegendKey val="0"/>
          <c:showVal val="1"/>
          <c:showCatName val="0"/>
          <c:showSerName val="0"/>
          <c:showPercent val="0"/>
          <c:showBubbleSize val="0"/>
        </c:dLbls>
        <c:gapWidth val="444"/>
        <c:overlap val="-90"/>
        <c:axId val="847881024"/>
        <c:axId val="847882656"/>
      </c:barChart>
      <c:catAx>
        <c:axId val="8478810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1" i="0" u="none" strike="noStrike" kern="1200" cap="all" spc="120" normalizeH="0" baseline="0">
                <a:solidFill>
                  <a:schemeClr val="tx1">
                    <a:lumMod val="65000"/>
                    <a:lumOff val="35000"/>
                  </a:schemeClr>
                </a:solidFill>
                <a:latin typeface="+mn-lt"/>
                <a:ea typeface="+mn-ea"/>
                <a:cs typeface="+mn-cs"/>
              </a:defRPr>
            </a:pPr>
            <a:endParaRPr lang="en-US"/>
          </a:p>
        </c:txPr>
        <c:crossAx val="847882656"/>
        <c:crosses val="autoZero"/>
        <c:auto val="1"/>
        <c:lblAlgn val="ctr"/>
        <c:lblOffset val="100"/>
        <c:noMultiLvlLbl val="0"/>
      </c:catAx>
      <c:valAx>
        <c:axId val="847882656"/>
        <c:scaling>
          <c:orientation val="minMax"/>
        </c:scaling>
        <c:delete val="1"/>
        <c:axPos val="l"/>
        <c:numFmt formatCode="General" sourceLinked="1"/>
        <c:majorTickMark val="none"/>
        <c:minorTickMark val="none"/>
        <c:tickLblPos val="nextTo"/>
        <c:crossAx val="8478810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8E6958-E46E-4B66-9492-ADABAA4CB151}"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5B28260B-CD97-4DBB-AD1E-C85C1B709D9B}">
      <dgm:prSet/>
      <dgm:spPr/>
      <dgm:t>
        <a:bodyPr/>
        <a:lstStyle/>
        <a:p>
          <a:r>
            <a:rPr lang="en-US" dirty="0"/>
            <a:t>The American Hospital Association states “a culturally competent healthcare system is one that acknowledges the value of culture, incorporates the assessment of cross-cultural relations, recognizes the potential impact of cultural differences, expands cultural knowledge, and adapts services to meet culturally unique needs.” </a:t>
          </a:r>
        </a:p>
      </dgm:t>
    </dgm:pt>
    <dgm:pt modelId="{34FC16E8-6A13-409A-A598-8BE4559F2018}" type="parTrans" cxnId="{E72694B3-F73C-4770-BCB8-A0E4D4538F8B}">
      <dgm:prSet/>
      <dgm:spPr/>
      <dgm:t>
        <a:bodyPr/>
        <a:lstStyle/>
        <a:p>
          <a:endParaRPr lang="en-US"/>
        </a:p>
      </dgm:t>
    </dgm:pt>
    <dgm:pt modelId="{8C030C84-7B66-4473-8EE7-294C2425F25D}" type="sibTrans" cxnId="{E72694B3-F73C-4770-BCB8-A0E4D4538F8B}">
      <dgm:prSet/>
      <dgm:spPr/>
      <dgm:t>
        <a:bodyPr/>
        <a:lstStyle/>
        <a:p>
          <a:endParaRPr lang="en-US"/>
        </a:p>
      </dgm:t>
    </dgm:pt>
    <dgm:pt modelId="{8C51E845-416F-47A4-9EE6-85FFA3791A6B}">
      <dgm:prSet/>
      <dgm:spPr/>
      <dgm:t>
        <a:bodyPr/>
        <a:lstStyle/>
        <a:p>
          <a:r>
            <a:rPr lang="en-US" b="0" i="0" dirty="0"/>
            <a:t>The National Consensus Guidelines – Project for Quality Palliative Care – emphasizes that culture is far reaching and includes race, ethnicity, national origin, degree of acculturation, socioeconomic class, age, gender, gender identity, sexual orientation, family status, spiritual, religious, political,  etc. </a:t>
          </a:r>
          <a:endParaRPr lang="en-US" dirty="0"/>
        </a:p>
      </dgm:t>
    </dgm:pt>
    <dgm:pt modelId="{043FCE5B-E1B5-456B-A170-682EE0F84DD2}" type="parTrans" cxnId="{0301EADA-18F0-4E3E-B315-4AB433D61286}">
      <dgm:prSet/>
      <dgm:spPr/>
      <dgm:t>
        <a:bodyPr/>
        <a:lstStyle/>
        <a:p>
          <a:endParaRPr lang="en-US"/>
        </a:p>
      </dgm:t>
    </dgm:pt>
    <dgm:pt modelId="{31FDF759-C53A-46E0-AF73-710924100E65}" type="sibTrans" cxnId="{0301EADA-18F0-4E3E-B315-4AB433D61286}">
      <dgm:prSet/>
      <dgm:spPr/>
      <dgm:t>
        <a:bodyPr/>
        <a:lstStyle/>
        <a:p>
          <a:endParaRPr lang="en-US"/>
        </a:p>
      </dgm:t>
    </dgm:pt>
    <dgm:pt modelId="{7DBA123A-262A-4E29-998B-5AA40E4C26A6}">
      <dgm:prSet/>
      <dgm:spPr/>
      <dgm:t>
        <a:bodyPr/>
        <a:lstStyle/>
        <a:p>
          <a:r>
            <a:rPr lang="en-US" dirty="0"/>
            <a:t>The Clinical Practice Guidelines for Quality Palliative Care – Domain 6 – speaks solely to Cultural Aspects of Care. This guideline states that palliative care programs should serve each patient, family, and community in a culturally linguistically appropriate manner</a:t>
          </a:r>
        </a:p>
      </dgm:t>
    </dgm:pt>
    <dgm:pt modelId="{07AC11C5-40A0-42E5-A7A8-D7205B089F10}" type="parTrans" cxnId="{69FA13D0-898F-4262-B28F-26CBF4FA1315}">
      <dgm:prSet/>
      <dgm:spPr/>
    </dgm:pt>
    <dgm:pt modelId="{F2D8FC44-B79D-4AC9-A4F8-B0B7BDD0D745}" type="sibTrans" cxnId="{69FA13D0-898F-4262-B28F-26CBF4FA1315}">
      <dgm:prSet/>
      <dgm:spPr/>
    </dgm:pt>
    <dgm:pt modelId="{6F11BF87-AD76-A743-A351-97C1801B1032}" type="pres">
      <dgm:prSet presAssocID="{518E6958-E46E-4B66-9492-ADABAA4CB151}" presName="vert0" presStyleCnt="0">
        <dgm:presLayoutVars>
          <dgm:dir/>
          <dgm:animOne val="branch"/>
          <dgm:animLvl val="lvl"/>
        </dgm:presLayoutVars>
      </dgm:prSet>
      <dgm:spPr/>
    </dgm:pt>
    <dgm:pt modelId="{CF86FFCF-A251-7948-825C-AF89D850DA33}" type="pres">
      <dgm:prSet presAssocID="{5B28260B-CD97-4DBB-AD1E-C85C1B709D9B}" presName="thickLine" presStyleLbl="alignNode1" presStyleIdx="0" presStyleCnt="3"/>
      <dgm:spPr/>
    </dgm:pt>
    <dgm:pt modelId="{5ECFBC4F-8A96-B640-A85E-E9566BC0FDD3}" type="pres">
      <dgm:prSet presAssocID="{5B28260B-CD97-4DBB-AD1E-C85C1B709D9B}" presName="horz1" presStyleCnt="0"/>
      <dgm:spPr/>
    </dgm:pt>
    <dgm:pt modelId="{DC56BB4E-408D-3D43-93C4-72A520A0CE1D}" type="pres">
      <dgm:prSet presAssocID="{5B28260B-CD97-4DBB-AD1E-C85C1B709D9B}" presName="tx1" presStyleLbl="revTx" presStyleIdx="0" presStyleCnt="3"/>
      <dgm:spPr/>
    </dgm:pt>
    <dgm:pt modelId="{97843563-5A85-9949-A989-25D8289A11CC}" type="pres">
      <dgm:prSet presAssocID="{5B28260B-CD97-4DBB-AD1E-C85C1B709D9B}" presName="vert1" presStyleCnt="0"/>
      <dgm:spPr/>
    </dgm:pt>
    <dgm:pt modelId="{D5BAD0DA-5AA1-D641-896A-4EB65926EEAC}" type="pres">
      <dgm:prSet presAssocID="{8C51E845-416F-47A4-9EE6-85FFA3791A6B}" presName="thickLine" presStyleLbl="alignNode1" presStyleIdx="1" presStyleCnt="3"/>
      <dgm:spPr/>
    </dgm:pt>
    <dgm:pt modelId="{D525C211-80AB-4C44-B0DE-889904C2F0AD}" type="pres">
      <dgm:prSet presAssocID="{8C51E845-416F-47A4-9EE6-85FFA3791A6B}" presName="horz1" presStyleCnt="0"/>
      <dgm:spPr/>
    </dgm:pt>
    <dgm:pt modelId="{CBDB2AB0-1E2F-D64B-A2D0-A4A48D6C2847}" type="pres">
      <dgm:prSet presAssocID="{8C51E845-416F-47A4-9EE6-85FFA3791A6B}" presName="tx1" presStyleLbl="revTx" presStyleIdx="1" presStyleCnt="3"/>
      <dgm:spPr/>
    </dgm:pt>
    <dgm:pt modelId="{3CEC7240-3C33-1142-83F9-0CB254074370}" type="pres">
      <dgm:prSet presAssocID="{8C51E845-416F-47A4-9EE6-85FFA3791A6B}" presName="vert1" presStyleCnt="0"/>
      <dgm:spPr/>
    </dgm:pt>
    <dgm:pt modelId="{C700D06C-7FBC-413D-B2A1-4B59638AA404}" type="pres">
      <dgm:prSet presAssocID="{7DBA123A-262A-4E29-998B-5AA40E4C26A6}" presName="thickLine" presStyleLbl="alignNode1" presStyleIdx="2" presStyleCnt="3"/>
      <dgm:spPr/>
    </dgm:pt>
    <dgm:pt modelId="{F5CD7AF4-314F-4AB1-9B47-C2B1332790B1}" type="pres">
      <dgm:prSet presAssocID="{7DBA123A-262A-4E29-998B-5AA40E4C26A6}" presName="horz1" presStyleCnt="0"/>
      <dgm:spPr/>
    </dgm:pt>
    <dgm:pt modelId="{410EC0C5-7675-474B-B599-61D5EC5A75A0}" type="pres">
      <dgm:prSet presAssocID="{7DBA123A-262A-4E29-998B-5AA40E4C26A6}" presName="tx1" presStyleLbl="revTx" presStyleIdx="2" presStyleCnt="3"/>
      <dgm:spPr/>
    </dgm:pt>
    <dgm:pt modelId="{A84886E6-6C68-463D-912F-EBCBE45D603A}" type="pres">
      <dgm:prSet presAssocID="{7DBA123A-262A-4E29-998B-5AA40E4C26A6}" presName="vert1" presStyleCnt="0"/>
      <dgm:spPr/>
    </dgm:pt>
  </dgm:ptLst>
  <dgm:cxnLst>
    <dgm:cxn modelId="{0CD2D51D-64DC-794A-A6FC-402D38BFC722}" type="presOf" srcId="{5B28260B-CD97-4DBB-AD1E-C85C1B709D9B}" destId="{DC56BB4E-408D-3D43-93C4-72A520A0CE1D}" srcOrd="0" destOrd="0" presId="urn:microsoft.com/office/officeart/2008/layout/LinedList"/>
    <dgm:cxn modelId="{C5CCC166-7F0B-0540-B9C0-16FD409BE785}" type="presOf" srcId="{8C51E845-416F-47A4-9EE6-85FFA3791A6B}" destId="{CBDB2AB0-1E2F-D64B-A2D0-A4A48D6C2847}" srcOrd="0" destOrd="0" presId="urn:microsoft.com/office/officeart/2008/layout/LinedList"/>
    <dgm:cxn modelId="{E72694B3-F73C-4770-BCB8-A0E4D4538F8B}" srcId="{518E6958-E46E-4B66-9492-ADABAA4CB151}" destId="{5B28260B-CD97-4DBB-AD1E-C85C1B709D9B}" srcOrd="0" destOrd="0" parTransId="{34FC16E8-6A13-409A-A598-8BE4559F2018}" sibTransId="{8C030C84-7B66-4473-8EE7-294C2425F25D}"/>
    <dgm:cxn modelId="{69FA13D0-898F-4262-B28F-26CBF4FA1315}" srcId="{518E6958-E46E-4B66-9492-ADABAA4CB151}" destId="{7DBA123A-262A-4E29-998B-5AA40E4C26A6}" srcOrd="2" destOrd="0" parTransId="{07AC11C5-40A0-42E5-A7A8-D7205B089F10}" sibTransId="{F2D8FC44-B79D-4AC9-A4F8-B0B7BDD0D745}"/>
    <dgm:cxn modelId="{0301EADA-18F0-4E3E-B315-4AB433D61286}" srcId="{518E6958-E46E-4B66-9492-ADABAA4CB151}" destId="{8C51E845-416F-47A4-9EE6-85FFA3791A6B}" srcOrd="1" destOrd="0" parTransId="{043FCE5B-E1B5-456B-A170-682EE0F84DD2}" sibTransId="{31FDF759-C53A-46E0-AF73-710924100E65}"/>
    <dgm:cxn modelId="{5BF65DE7-D5A7-8F4C-8BCC-2B37921A5CDE}" type="presOf" srcId="{518E6958-E46E-4B66-9492-ADABAA4CB151}" destId="{6F11BF87-AD76-A743-A351-97C1801B1032}" srcOrd="0" destOrd="0" presId="urn:microsoft.com/office/officeart/2008/layout/LinedList"/>
    <dgm:cxn modelId="{3D8F87F3-71B0-4C18-9317-9CC036ABD0D5}" type="presOf" srcId="{7DBA123A-262A-4E29-998B-5AA40E4C26A6}" destId="{410EC0C5-7675-474B-B599-61D5EC5A75A0}" srcOrd="0" destOrd="0" presId="urn:microsoft.com/office/officeart/2008/layout/LinedList"/>
    <dgm:cxn modelId="{BA0110FE-D47C-0646-911F-F0BD60292835}" type="presParOf" srcId="{6F11BF87-AD76-A743-A351-97C1801B1032}" destId="{CF86FFCF-A251-7948-825C-AF89D850DA33}" srcOrd="0" destOrd="0" presId="urn:microsoft.com/office/officeart/2008/layout/LinedList"/>
    <dgm:cxn modelId="{E1AFE50C-FF56-5040-8520-F3BC28078EF0}" type="presParOf" srcId="{6F11BF87-AD76-A743-A351-97C1801B1032}" destId="{5ECFBC4F-8A96-B640-A85E-E9566BC0FDD3}" srcOrd="1" destOrd="0" presId="urn:microsoft.com/office/officeart/2008/layout/LinedList"/>
    <dgm:cxn modelId="{5E87B80E-F3B4-C740-97E0-3679AB6DEA93}" type="presParOf" srcId="{5ECFBC4F-8A96-B640-A85E-E9566BC0FDD3}" destId="{DC56BB4E-408D-3D43-93C4-72A520A0CE1D}" srcOrd="0" destOrd="0" presId="urn:microsoft.com/office/officeart/2008/layout/LinedList"/>
    <dgm:cxn modelId="{43FD504F-7E33-394E-9C26-C4273E46BE21}" type="presParOf" srcId="{5ECFBC4F-8A96-B640-A85E-E9566BC0FDD3}" destId="{97843563-5A85-9949-A989-25D8289A11CC}" srcOrd="1" destOrd="0" presId="urn:microsoft.com/office/officeart/2008/layout/LinedList"/>
    <dgm:cxn modelId="{9A153B4A-A885-DD4B-88D7-AF9EB3FFA7BD}" type="presParOf" srcId="{6F11BF87-AD76-A743-A351-97C1801B1032}" destId="{D5BAD0DA-5AA1-D641-896A-4EB65926EEAC}" srcOrd="2" destOrd="0" presId="urn:microsoft.com/office/officeart/2008/layout/LinedList"/>
    <dgm:cxn modelId="{3DAE8D47-A256-E24E-97A7-FA251B3CE96F}" type="presParOf" srcId="{6F11BF87-AD76-A743-A351-97C1801B1032}" destId="{D525C211-80AB-4C44-B0DE-889904C2F0AD}" srcOrd="3" destOrd="0" presId="urn:microsoft.com/office/officeart/2008/layout/LinedList"/>
    <dgm:cxn modelId="{C5C533F3-D847-7E40-AACE-A02DCEE37936}" type="presParOf" srcId="{D525C211-80AB-4C44-B0DE-889904C2F0AD}" destId="{CBDB2AB0-1E2F-D64B-A2D0-A4A48D6C2847}" srcOrd="0" destOrd="0" presId="urn:microsoft.com/office/officeart/2008/layout/LinedList"/>
    <dgm:cxn modelId="{E201D5A3-ACBD-F54F-A021-620D058B553F}" type="presParOf" srcId="{D525C211-80AB-4C44-B0DE-889904C2F0AD}" destId="{3CEC7240-3C33-1142-83F9-0CB254074370}" srcOrd="1" destOrd="0" presId="urn:microsoft.com/office/officeart/2008/layout/LinedList"/>
    <dgm:cxn modelId="{368E08BF-BB4F-47EF-989C-4A91100BC2A1}" type="presParOf" srcId="{6F11BF87-AD76-A743-A351-97C1801B1032}" destId="{C700D06C-7FBC-413D-B2A1-4B59638AA404}" srcOrd="4" destOrd="0" presId="urn:microsoft.com/office/officeart/2008/layout/LinedList"/>
    <dgm:cxn modelId="{439E1C04-5161-4975-9486-B7CDAA63FB6A}" type="presParOf" srcId="{6F11BF87-AD76-A743-A351-97C1801B1032}" destId="{F5CD7AF4-314F-4AB1-9B47-C2B1332790B1}" srcOrd="5" destOrd="0" presId="urn:microsoft.com/office/officeart/2008/layout/LinedList"/>
    <dgm:cxn modelId="{FC717EA0-84A2-4B2E-A52C-3BEE53FFFD63}" type="presParOf" srcId="{F5CD7AF4-314F-4AB1-9B47-C2B1332790B1}" destId="{410EC0C5-7675-474B-B599-61D5EC5A75A0}" srcOrd="0" destOrd="0" presId="urn:microsoft.com/office/officeart/2008/layout/LinedList"/>
    <dgm:cxn modelId="{F98DE960-8CCC-4415-8BA8-FEB60BA9AC4C}" type="presParOf" srcId="{F5CD7AF4-314F-4AB1-9B47-C2B1332790B1}" destId="{A84886E6-6C68-463D-912F-EBCBE45D603A}"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75238FB-391E-43AB-96DB-67F137B6DE74}"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62A12490-5147-4A85-BE3A-E3016C259DE5}">
      <dgm:prSet/>
      <dgm:spPr/>
      <dgm:t>
        <a:bodyPr/>
        <a:lstStyle/>
        <a:p>
          <a:r>
            <a:rPr lang="en-US" b="0" i="0"/>
            <a:t>Indigenous Women (girls +) murdered 10x higher than all other ethnicities.</a:t>
          </a:r>
          <a:endParaRPr lang="en-US"/>
        </a:p>
      </dgm:t>
    </dgm:pt>
    <dgm:pt modelId="{EA5D5FE1-C87D-47F3-8EE1-7D3148023DF1}" type="parTrans" cxnId="{41E079D7-839D-4CCC-800B-5DF1C917F4E4}">
      <dgm:prSet/>
      <dgm:spPr/>
      <dgm:t>
        <a:bodyPr/>
        <a:lstStyle/>
        <a:p>
          <a:endParaRPr lang="en-US"/>
        </a:p>
      </dgm:t>
    </dgm:pt>
    <dgm:pt modelId="{2B882513-BA32-4E27-B2DC-036336C213EE}" type="sibTrans" cxnId="{41E079D7-839D-4CCC-800B-5DF1C917F4E4}">
      <dgm:prSet/>
      <dgm:spPr/>
      <dgm:t>
        <a:bodyPr/>
        <a:lstStyle/>
        <a:p>
          <a:endParaRPr lang="en-US"/>
        </a:p>
      </dgm:t>
    </dgm:pt>
    <dgm:pt modelId="{B25B9BC6-0A80-4006-BA73-D6D8042C1FBD}">
      <dgm:prSet/>
      <dgm:spPr/>
      <dgm:t>
        <a:bodyPr/>
        <a:lstStyle/>
        <a:p>
          <a:r>
            <a:rPr lang="en-US" b="0" i="0"/>
            <a:t>Homicide is the 3rd leading cause of death for Indigenous Women.</a:t>
          </a:r>
          <a:endParaRPr lang="en-US"/>
        </a:p>
      </dgm:t>
    </dgm:pt>
    <dgm:pt modelId="{7785B71D-56BA-4B78-A358-A52907686419}" type="parTrans" cxnId="{710098FD-CC0A-4326-806F-9FB24816DFC1}">
      <dgm:prSet/>
      <dgm:spPr/>
      <dgm:t>
        <a:bodyPr/>
        <a:lstStyle/>
        <a:p>
          <a:endParaRPr lang="en-US"/>
        </a:p>
      </dgm:t>
    </dgm:pt>
    <dgm:pt modelId="{205FDB97-6F20-42D3-8C2F-388CDA6B7D2A}" type="sibTrans" cxnId="{710098FD-CC0A-4326-806F-9FB24816DFC1}">
      <dgm:prSet/>
      <dgm:spPr/>
      <dgm:t>
        <a:bodyPr/>
        <a:lstStyle/>
        <a:p>
          <a:endParaRPr lang="en-US"/>
        </a:p>
      </dgm:t>
    </dgm:pt>
    <dgm:pt modelId="{E1BB3980-090D-4C50-8A5B-B520198F7CDC}">
      <dgm:prSet/>
      <dgm:spPr/>
      <dgm:t>
        <a:bodyPr/>
        <a:lstStyle/>
        <a:p>
          <a:r>
            <a:rPr lang="en-US" b="0" i="0"/>
            <a:t>More than 4 out of 5 Indigenous Women have experienced violence (84.3%)</a:t>
          </a:r>
          <a:endParaRPr lang="en-US"/>
        </a:p>
      </dgm:t>
    </dgm:pt>
    <dgm:pt modelId="{8360E16A-439F-46BE-9198-656F17269697}" type="parTrans" cxnId="{5AFA173D-BF82-4DBD-9C32-1CC38045F820}">
      <dgm:prSet/>
      <dgm:spPr/>
      <dgm:t>
        <a:bodyPr/>
        <a:lstStyle/>
        <a:p>
          <a:endParaRPr lang="en-US"/>
        </a:p>
      </dgm:t>
    </dgm:pt>
    <dgm:pt modelId="{3ECAF85C-8A72-4892-89D8-A8EF07DD5BBA}" type="sibTrans" cxnId="{5AFA173D-BF82-4DBD-9C32-1CC38045F820}">
      <dgm:prSet/>
      <dgm:spPr/>
      <dgm:t>
        <a:bodyPr/>
        <a:lstStyle/>
        <a:p>
          <a:endParaRPr lang="en-US"/>
        </a:p>
      </dgm:t>
    </dgm:pt>
    <dgm:pt modelId="{022C5AAF-2B6C-4BF2-AA6D-A0F3C2C29A73}">
      <dgm:prSet/>
      <dgm:spPr/>
      <dgm:t>
        <a:bodyPr/>
        <a:lstStyle/>
        <a:p>
          <a:r>
            <a:rPr lang="en-US" b="0" i="0"/>
            <a:t>More than half Indigenous Women experience sexual violence (56.1%).</a:t>
          </a:r>
          <a:endParaRPr lang="en-US"/>
        </a:p>
      </dgm:t>
    </dgm:pt>
    <dgm:pt modelId="{59DC85CD-06A8-4954-B55A-C14347EE75E5}" type="parTrans" cxnId="{7CFA1786-306C-4213-B406-2E70229E3783}">
      <dgm:prSet/>
      <dgm:spPr/>
      <dgm:t>
        <a:bodyPr/>
        <a:lstStyle/>
        <a:p>
          <a:endParaRPr lang="en-US"/>
        </a:p>
      </dgm:t>
    </dgm:pt>
    <dgm:pt modelId="{688C4CD1-34B2-42B2-BF50-6FA36B2BDF18}" type="sibTrans" cxnId="{7CFA1786-306C-4213-B406-2E70229E3783}">
      <dgm:prSet/>
      <dgm:spPr/>
      <dgm:t>
        <a:bodyPr/>
        <a:lstStyle/>
        <a:p>
          <a:endParaRPr lang="en-US"/>
        </a:p>
      </dgm:t>
    </dgm:pt>
    <dgm:pt modelId="{6EF40EBF-9A38-4F17-AC62-16B5798A2772}">
      <dgm:prSet/>
      <dgm:spPr/>
      <dgm:t>
        <a:bodyPr/>
        <a:lstStyle/>
        <a:p>
          <a:r>
            <a:rPr lang="en-US" b="0" i="0"/>
            <a:t>More than half Indigenous Women have been physically abused by their intimate partners (55.5%).</a:t>
          </a:r>
          <a:endParaRPr lang="en-US"/>
        </a:p>
      </dgm:t>
    </dgm:pt>
    <dgm:pt modelId="{3358E0E0-A1F4-40FF-B186-7770754BBEC4}" type="parTrans" cxnId="{9D0C8B31-3E1C-47F6-B898-375201AA43B4}">
      <dgm:prSet/>
      <dgm:spPr/>
      <dgm:t>
        <a:bodyPr/>
        <a:lstStyle/>
        <a:p>
          <a:endParaRPr lang="en-US"/>
        </a:p>
      </dgm:t>
    </dgm:pt>
    <dgm:pt modelId="{3579280F-7137-4586-9894-CD522C599432}" type="sibTrans" cxnId="{9D0C8B31-3E1C-47F6-B898-375201AA43B4}">
      <dgm:prSet/>
      <dgm:spPr/>
      <dgm:t>
        <a:bodyPr/>
        <a:lstStyle/>
        <a:p>
          <a:endParaRPr lang="en-US"/>
        </a:p>
      </dgm:t>
    </dgm:pt>
    <dgm:pt modelId="{B1C3287A-0804-41B9-BDAE-AFAAEBCC6B21}">
      <dgm:prSet/>
      <dgm:spPr/>
      <dgm:t>
        <a:bodyPr/>
        <a:lstStyle/>
        <a:p>
          <a:r>
            <a:rPr lang="en-US" b="0" i="0"/>
            <a:t>Approx. 48.8% of all Indigenous Women have been stalked in their lifetime </a:t>
          </a:r>
          <a:endParaRPr lang="en-US"/>
        </a:p>
      </dgm:t>
    </dgm:pt>
    <dgm:pt modelId="{92E2FD25-614E-46C6-A1BA-D04FCC746BDD}" type="parTrans" cxnId="{71D976F0-35A6-4782-9133-1534A47D39B6}">
      <dgm:prSet/>
      <dgm:spPr/>
      <dgm:t>
        <a:bodyPr/>
        <a:lstStyle/>
        <a:p>
          <a:endParaRPr lang="en-US"/>
        </a:p>
      </dgm:t>
    </dgm:pt>
    <dgm:pt modelId="{5D2385A5-CEB6-41F7-BA4F-9009904E51C5}" type="sibTrans" cxnId="{71D976F0-35A6-4782-9133-1534A47D39B6}">
      <dgm:prSet/>
      <dgm:spPr/>
      <dgm:t>
        <a:bodyPr/>
        <a:lstStyle/>
        <a:p>
          <a:endParaRPr lang="en-US"/>
        </a:p>
      </dgm:t>
    </dgm:pt>
    <dgm:pt modelId="{9D9584E4-A2BC-4EB4-BCAE-7D2332AF829E}">
      <dgm:prSet/>
      <dgm:spPr/>
      <dgm:t>
        <a:bodyPr/>
        <a:lstStyle/>
        <a:p>
          <a:r>
            <a:rPr lang="en-US" b="0" i="0"/>
            <a:t>Indigenous Women are 1.7 times more likely than Anglo-American women to experience violence. </a:t>
          </a:r>
          <a:endParaRPr lang="en-US"/>
        </a:p>
      </dgm:t>
    </dgm:pt>
    <dgm:pt modelId="{2EEAC924-3096-4945-B7FE-C1D3E2C1B44E}" type="parTrans" cxnId="{AE23305A-8F43-4410-B25E-12C7C2035424}">
      <dgm:prSet/>
      <dgm:spPr/>
      <dgm:t>
        <a:bodyPr/>
        <a:lstStyle/>
        <a:p>
          <a:endParaRPr lang="en-US"/>
        </a:p>
      </dgm:t>
    </dgm:pt>
    <dgm:pt modelId="{D6702C4D-FF8E-4793-82BA-613B2AEFCB39}" type="sibTrans" cxnId="{AE23305A-8F43-4410-B25E-12C7C2035424}">
      <dgm:prSet/>
      <dgm:spPr/>
      <dgm:t>
        <a:bodyPr/>
        <a:lstStyle/>
        <a:p>
          <a:endParaRPr lang="en-US"/>
        </a:p>
      </dgm:t>
    </dgm:pt>
    <dgm:pt modelId="{FBD460E8-C728-4E60-8F93-8FA0D7F01979}">
      <dgm:prSet/>
      <dgm:spPr/>
      <dgm:t>
        <a:bodyPr/>
        <a:lstStyle/>
        <a:p>
          <a:r>
            <a:rPr lang="en-US" b="0" i="0"/>
            <a:t>Indigenous Women are 2xs more likely to be raped than Anglo-American women. </a:t>
          </a:r>
          <a:endParaRPr lang="en-US"/>
        </a:p>
      </dgm:t>
    </dgm:pt>
    <dgm:pt modelId="{ADC76FE3-AAAF-4FAF-936A-E3DFEB1E3511}" type="parTrans" cxnId="{0D7BB66E-D070-4030-83C0-6313DB6456B2}">
      <dgm:prSet/>
      <dgm:spPr/>
      <dgm:t>
        <a:bodyPr/>
        <a:lstStyle/>
        <a:p>
          <a:endParaRPr lang="en-US"/>
        </a:p>
      </dgm:t>
    </dgm:pt>
    <dgm:pt modelId="{C54F42A5-9FB2-4330-83F0-A216A9B47873}" type="sibTrans" cxnId="{0D7BB66E-D070-4030-83C0-6313DB6456B2}">
      <dgm:prSet/>
      <dgm:spPr/>
      <dgm:t>
        <a:bodyPr/>
        <a:lstStyle/>
        <a:p>
          <a:endParaRPr lang="en-US"/>
        </a:p>
      </dgm:t>
    </dgm:pt>
    <dgm:pt modelId="{DC3838ED-A8D8-49B2-B522-41F0DADA9EAB}">
      <dgm:prSet/>
      <dgm:spPr/>
      <dgm:t>
        <a:bodyPr/>
        <a:lstStyle/>
        <a:p>
          <a:r>
            <a:rPr lang="en-US" b="0" i="0"/>
            <a:t>Murder rate of Indigenous Women is 3xs higher than Anglo-American women. </a:t>
          </a:r>
          <a:endParaRPr lang="en-US"/>
        </a:p>
      </dgm:t>
    </dgm:pt>
    <dgm:pt modelId="{C20D7A0E-A437-4160-9F1F-C338D6036BA9}" type="parTrans" cxnId="{F563C079-6287-42F7-8F2D-46B1ECF1F46A}">
      <dgm:prSet/>
      <dgm:spPr/>
      <dgm:t>
        <a:bodyPr/>
        <a:lstStyle/>
        <a:p>
          <a:endParaRPr lang="en-US"/>
        </a:p>
      </dgm:t>
    </dgm:pt>
    <dgm:pt modelId="{93D05306-7F74-4688-8A78-40441355F769}" type="sibTrans" cxnId="{F563C079-6287-42F7-8F2D-46B1ECF1F46A}">
      <dgm:prSet/>
      <dgm:spPr/>
      <dgm:t>
        <a:bodyPr/>
        <a:lstStyle/>
        <a:p>
          <a:endParaRPr lang="en-US"/>
        </a:p>
      </dgm:t>
    </dgm:pt>
    <dgm:pt modelId="{EB218C8F-0E4E-194E-91CF-CC7150726843}" type="pres">
      <dgm:prSet presAssocID="{B75238FB-391E-43AB-96DB-67F137B6DE74}" presName="diagram" presStyleCnt="0">
        <dgm:presLayoutVars>
          <dgm:dir/>
          <dgm:resizeHandles val="exact"/>
        </dgm:presLayoutVars>
      </dgm:prSet>
      <dgm:spPr/>
    </dgm:pt>
    <dgm:pt modelId="{AFECE0D2-5A1A-AE42-9E58-3A1D2026EBA3}" type="pres">
      <dgm:prSet presAssocID="{62A12490-5147-4A85-BE3A-E3016C259DE5}" presName="node" presStyleLbl="node1" presStyleIdx="0" presStyleCnt="9">
        <dgm:presLayoutVars>
          <dgm:bulletEnabled val="1"/>
        </dgm:presLayoutVars>
      </dgm:prSet>
      <dgm:spPr/>
    </dgm:pt>
    <dgm:pt modelId="{07906EE3-20B5-B04F-BC5E-B088557A15BF}" type="pres">
      <dgm:prSet presAssocID="{2B882513-BA32-4E27-B2DC-036336C213EE}" presName="sibTrans" presStyleCnt="0"/>
      <dgm:spPr/>
    </dgm:pt>
    <dgm:pt modelId="{DBEAED74-B300-6847-A355-F63740CFC26C}" type="pres">
      <dgm:prSet presAssocID="{B25B9BC6-0A80-4006-BA73-D6D8042C1FBD}" presName="node" presStyleLbl="node1" presStyleIdx="1" presStyleCnt="9">
        <dgm:presLayoutVars>
          <dgm:bulletEnabled val="1"/>
        </dgm:presLayoutVars>
      </dgm:prSet>
      <dgm:spPr/>
    </dgm:pt>
    <dgm:pt modelId="{5C9F141E-EADF-5D43-9BD2-9803C2D97FA8}" type="pres">
      <dgm:prSet presAssocID="{205FDB97-6F20-42D3-8C2F-388CDA6B7D2A}" presName="sibTrans" presStyleCnt="0"/>
      <dgm:spPr/>
    </dgm:pt>
    <dgm:pt modelId="{62FFBE56-7055-9846-87DA-460511764915}" type="pres">
      <dgm:prSet presAssocID="{E1BB3980-090D-4C50-8A5B-B520198F7CDC}" presName="node" presStyleLbl="node1" presStyleIdx="2" presStyleCnt="9">
        <dgm:presLayoutVars>
          <dgm:bulletEnabled val="1"/>
        </dgm:presLayoutVars>
      </dgm:prSet>
      <dgm:spPr/>
    </dgm:pt>
    <dgm:pt modelId="{F09F160A-BCFE-9A45-8FB4-44E19891F177}" type="pres">
      <dgm:prSet presAssocID="{3ECAF85C-8A72-4892-89D8-A8EF07DD5BBA}" presName="sibTrans" presStyleCnt="0"/>
      <dgm:spPr/>
    </dgm:pt>
    <dgm:pt modelId="{4B53941A-9B65-664F-B7B2-B34F2820B996}" type="pres">
      <dgm:prSet presAssocID="{022C5AAF-2B6C-4BF2-AA6D-A0F3C2C29A73}" presName="node" presStyleLbl="node1" presStyleIdx="3" presStyleCnt="9">
        <dgm:presLayoutVars>
          <dgm:bulletEnabled val="1"/>
        </dgm:presLayoutVars>
      </dgm:prSet>
      <dgm:spPr/>
    </dgm:pt>
    <dgm:pt modelId="{F87A24DF-1516-884C-AC4A-37DAD61CB9CA}" type="pres">
      <dgm:prSet presAssocID="{688C4CD1-34B2-42B2-BF50-6FA36B2BDF18}" presName="sibTrans" presStyleCnt="0"/>
      <dgm:spPr/>
    </dgm:pt>
    <dgm:pt modelId="{0431B08C-0FF5-B042-A6F5-56DA233899E9}" type="pres">
      <dgm:prSet presAssocID="{6EF40EBF-9A38-4F17-AC62-16B5798A2772}" presName="node" presStyleLbl="node1" presStyleIdx="4" presStyleCnt="9">
        <dgm:presLayoutVars>
          <dgm:bulletEnabled val="1"/>
        </dgm:presLayoutVars>
      </dgm:prSet>
      <dgm:spPr/>
    </dgm:pt>
    <dgm:pt modelId="{A61C94BA-10EF-B940-A5B0-DDDFBB44C9C4}" type="pres">
      <dgm:prSet presAssocID="{3579280F-7137-4586-9894-CD522C599432}" presName="sibTrans" presStyleCnt="0"/>
      <dgm:spPr/>
    </dgm:pt>
    <dgm:pt modelId="{3ACFBF5A-5CC1-AA4D-BB00-A87C94FD9F53}" type="pres">
      <dgm:prSet presAssocID="{B1C3287A-0804-41B9-BDAE-AFAAEBCC6B21}" presName="node" presStyleLbl="node1" presStyleIdx="5" presStyleCnt="9">
        <dgm:presLayoutVars>
          <dgm:bulletEnabled val="1"/>
        </dgm:presLayoutVars>
      </dgm:prSet>
      <dgm:spPr/>
    </dgm:pt>
    <dgm:pt modelId="{4BA2CED1-0604-D54B-8E20-6ABEEB87259A}" type="pres">
      <dgm:prSet presAssocID="{5D2385A5-CEB6-41F7-BA4F-9009904E51C5}" presName="sibTrans" presStyleCnt="0"/>
      <dgm:spPr/>
    </dgm:pt>
    <dgm:pt modelId="{5435640B-B550-7A44-AEED-8068D675328F}" type="pres">
      <dgm:prSet presAssocID="{9D9584E4-A2BC-4EB4-BCAE-7D2332AF829E}" presName="node" presStyleLbl="node1" presStyleIdx="6" presStyleCnt="9">
        <dgm:presLayoutVars>
          <dgm:bulletEnabled val="1"/>
        </dgm:presLayoutVars>
      </dgm:prSet>
      <dgm:spPr/>
    </dgm:pt>
    <dgm:pt modelId="{45DCE4D8-3FA4-0141-B1C1-797D5CEAEC5C}" type="pres">
      <dgm:prSet presAssocID="{D6702C4D-FF8E-4793-82BA-613B2AEFCB39}" presName="sibTrans" presStyleCnt="0"/>
      <dgm:spPr/>
    </dgm:pt>
    <dgm:pt modelId="{A6596875-71B0-674F-B7F2-15064C1217FA}" type="pres">
      <dgm:prSet presAssocID="{FBD460E8-C728-4E60-8F93-8FA0D7F01979}" presName="node" presStyleLbl="node1" presStyleIdx="7" presStyleCnt="9">
        <dgm:presLayoutVars>
          <dgm:bulletEnabled val="1"/>
        </dgm:presLayoutVars>
      </dgm:prSet>
      <dgm:spPr/>
    </dgm:pt>
    <dgm:pt modelId="{AA335086-A821-AD4C-A6BE-AD8B33862CAE}" type="pres">
      <dgm:prSet presAssocID="{C54F42A5-9FB2-4330-83F0-A216A9B47873}" presName="sibTrans" presStyleCnt="0"/>
      <dgm:spPr/>
    </dgm:pt>
    <dgm:pt modelId="{7987DC28-1CC3-2248-BEBF-738368B86995}" type="pres">
      <dgm:prSet presAssocID="{DC3838ED-A8D8-49B2-B522-41F0DADA9EAB}" presName="node" presStyleLbl="node1" presStyleIdx="8" presStyleCnt="9">
        <dgm:presLayoutVars>
          <dgm:bulletEnabled val="1"/>
        </dgm:presLayoutVars>
      </dgm:prSet>
      <dgm:spPr/>
    </dgm:pt>
  </dgm:ptLst>
  <dgm:cxnLst>
    <dgm:cxn modelId="{FDD64D17-C038-ED47-A7DB-C1D9E7A5ACA3}" type="presOf" srcId="{E1BB3980-090D-4C50-8A5B-B520198F7CDC}" destId="{62FFBE56-7055-9846-87DA-460511764915}" srcOrd="0" destOrd="0" presId="urn:microsoft.com/office/officeart/2005/8/layout/default"/>
    <dgm:cxn modelId="{9D0C8B31-3E1C-47F6-B898-375201AA43B4}" srcId="{B75238FB-391E-43AB-96DB-67F137B6DE74}" destId="{6EF40EBF-9A38-4F17-AC62-16B5798A2772}" srcOrd="4" destOrd="0" parTransId="{3358E0E0-A1F4-40FF-B186-7770754BBEC4}" sibTransId="{3579280F-7137-4586-9894-CD522C599432}"/>
    <dgm:cxn modelId="{5AFA173D-BF82-4DBD-9C32-1CC38045F820}" srcId="{B75238FB-391E-43AB-96DB-67F137B6DE74}" destId="{E1BB3980-090D-4C50-8A5B-B520198F7CDC}" srcOrd="2" destOrd="0" parTransId="{8360E16A-439F-46BE-9198-656F17269697}" sibTransId="{3ECAF85C-8A72-4892-89D8-A8EF07DD5BBA}"/>
    <dgm:cxn modelId="{C297E33F-1465-4441-8C55-15E55DDE3016}" type="presOf" srcId="{62A12490-5147-4A85-BE3A-E3016C259DE5}" destId="{AFECE0D2-5A1A-AE42-9E58-3A1D2026EBA3}" srcOrd="0" destOrd="0" presId="urn:microsoft.com/office/officeart/2005/8/layout/default"/>
    <dgm:cxn modelId="{0774AD43-08FF-0A4B-B72F-3A7AB64ADC57}" type="presOf" srcId="{9D9584E4-A2BC-4EB4-BCAE-7D2332AF829E}" destId="{5435640B-B550-7A44-AEED-8068D675328F}" srcOrd="0" destOrd="0" presId="urn:microsoft.com/office/officeart/2005/8/layout/default"/>
    <dgm:cxn modelId="{AE23305A-8F43-4410-B25E-12C7C2035424}" srcId="{B75238FB-391E-43AB-96DB-67F137B6DE74}" destId="{9D9584E4-A2BC-4EB4-BCAE-7D2332AF829E}" srcOrd="6" destOrd="0" parTransId="{2EEAC924-3096-4945-B7FE-C1D3E2C1B44E}" sibTransId="{D6702C4D-FF8E-4793-82BA-613B2AEFCB39}"/>
    <dgm:cxn modelId="{E2C9255B-02DB-694D-8180-F3F222DCC7B4}" type="presOf" srcId="{DC3838ED-A8D8-49B2-B522-41F0DADA9EAB}" destId="{7987DC28-1CC3-2248-BEBF-738368B86995}" srcOrd="0" destOrd="0" presId="urn:microsoft.com/office/officeart/2005/8/layout/default"/>
    <dgm:cxn modelId="{0D7BB66E-D070-4030-83C0-6313DB6456B2}" srcId="{B75238FB-391E-43AB-96DB-67F137B6DE74}" destId="{FBD460E8-C728-4E60-8F93-8FA0D7F01979}" srcOrd="7" destOrd="0" parTransId="{ADC76FE3-AAAF-4FAF-936A-E3DFEB1E3511}" sibTransId="{C54F42A5-9FB2-4330-83F0-A216A9B47873}"/>
    <dgm:cxn modelId="{1BD74D6F-4A44-114B-A328-20572D4CD7CC}" type="presOf" srcId="{B1C3287A-0804-41B9-BDAE-AFAAEBCC6B21}" destId="{3ACFBF5A-5CC1-AA4D-BB00-A87C94FD9F53}" srcOrd="0" destOrd="0" presId="urn:microsoft.com/office/officeart/2005/8/layout/default"/>
    <dgm:cxn modelId="{008A4A74-960E-6648-8066-105F467C3CC2}" type="presOf" srcId="{FBD460E8-C728-4E60-8F93-8FA0D7F01979}" destId="{A6596875-71B0-674F-B7F2-15064C1217FA}" srcOrd="0" destOrd="0" presId="urn:microsoft.com/office/officeart/2005/8/layout/default"/>
    <dgm:cxn modelId="{F563C079-6287-42F7-8F2D-46B1ECF1F46A}" srcId="{B75238FB-391E-43AB-96DB-67F137B6DE74}" destId="{DC3838ED-A8D8-49B2-B522-41F0DADA9EAB}" srcOrd="8" destOrd="0" parTransId="{C20D7A0E-A437-4160-9F1F-C338D6036BA9}" sibTransId="{93D05306-7F74-4688-8A78-40441355F769}"/>
    <dgm:cxn modelId="{4A16E87F-3B30-0745-B71F-0526A86ADB5D}" type="presOf" srcId="{022C5AAF-2B6C-4BF2-AA6D-A0F3C2C29A73}" destId="{4B53941A-9B65-664F-B7B2-B34F2820B996}" srcOrd="0" destOrd="0" presId="urn:microsoft.com/office/officeart/2005/8/layout/default"/>
    <dgm:cxn modelId="{7CFA1786-306C-4213-B406-2E70229E3783}" srcId="{B75238FB-391E-43AB-96DB-67F137B6DE74}" destId="{022C5AAF-2B6C-4BF2-AA6D-A0F3C2C29A73}" srcOrd="3" destOrd="0" parTransId="{59DC85CD-06A8-4954-B55A-C14347EE75E5}" sibTransId="{688C4CD1-34B2-42B2-BF50-6FA36B2BDF18}"/>
    <dgm:cxn modelId="{44552FB2-663F-AF4A-9D20-2667A72C83D8}" type="presOf" srcId="{B25B9BC6-0A80-4006-BA73-D6D8042C1FBD}" destId="{DBEAED74-B300-6847-A355-F63740CFC26C}" srcOrd="0" destOrd="0" presId="urn:microsoft.com/office/officeart/2005/8/layout/default"/>
    <dgm:cxn modelId="{41E079D7-839D-4CCC-800B-5DF1C917F4E4}" srcId="{B75238FB-391E-43AB-96DB-67F137B6DE74}" destId="{62A12490-5147-4A85-BE3A-E3016C259DE5}" srcOrd="0" destOrd="0" parTransId="{EA5D5FE1-C87D-47F3-8EE1-7D3148023DF1}" sibTransId="{2B882513-BA32-4E27-B2DC-036336C213EE}"/>
    <dgm:cxn modelId="{835EBDEF-BC53-5E4C-ABDC-B35DB4491FD7}" type="presOf" srcId="{6EF40EBF-9A38-4F17-AC62-16B5798A2772}" destId="{0431B08C-0FF5-B042-A6F5-56DA233899E9}" srcOrd="0" destOrd="0" presId="urn:microsoft.com/office/officeart/2005/8/layout/default"/>
    <dgm:cxn modelId="{71D976F0-35A6-4782-9133-1534A47D39B6}" srcId="{B75238FB-391E-43AB-96DB-67F137B6DE74}" destId="{B1C3287A-0804-41B9-BDAE-AFAAEBCC6B21}" srcOrd="5" destOrd="0" parTransId="{92E2FD25-614E-46C6-A1BA-D04FCC746BDD}" sibTransId="{5D2385A5-CEB6-41F7-BA4F-9009904E51C5}"/>
    <dgm:cxn modelId="{45803BF1-9180-824A-8061-07F9DD0709EC}" type="presOf" srcId="{B75238FB-391E-43AB-96DB-67F137B6DE74}" destId="{EB218C8F-0E4E-194E-91CF-CC7150726843}" srcOrd="0" destOrd="0" presId="urn:microsoft.com/office/officeart/2005/8/layout/default"/>
    <dgm:cxn modelId="{710098FD-CC0A-4326-806F-9FB24816DFC1}" srcId="{B75238FB-391E-43AB-96DB-67F137B6DE74}" destId="{B25B9BC6-0A80-4006-BA73-D6D8042C1FBD}" srcOrd="1" destOrd="0" parTransId="{7785B71D-56BA-4B78-A358-A52907686419}" sibTransId="{205FDB97-6F20-42D3-8C2F-388CDA6B7D2A}"/>
    <dgm:cxn modelId="{B3F6FCA3-0BFC-D247-A5A7-BE38ACA53504}" type="presParOf" srcId="{EB218C8F-0E4E-194E-91CF-CC7150726843}" destId="{AFECE0D2-5A1A-AE42-9E58-3A1D2026EBA3}" srcOrd="0" destOrd="0" presId="urn:microsoft.com/office/officeart/2005/8/layout/default"/>
    <dgm:cxn modelId="{B79632A4-CF93-1046-ACE9-8554D0E9F7E8}" type="presParOf" srcId="{EB218C8F-0E4E-194E-91CF-CC7150726843}" destId="{07906EE3-20B5-B04F-BC5E-B088557A15BF}" srcOrd="1" destOrd="0" presId="urn:microsoft.com/office/officeart/2005/8/layout/default"/>
    <dgm:cxn modelId="{C8966F44-D6D0-D44A-B83A-71A15A215CC2}" type="presParOf" srcId="{EB218C8F-0E4E-194E-91CF-CC7150726843}" destId="{DBEAED74-B300-6847-A355-F63740CFC26C}" srcOrd="2" destOrd="0" presId="urn:microsoft.com/office/officeart/2005/8/layout/default"/>
    <dgm:cxn modelId="{222DCD3A-83D4-504E-80A3-0C64B92FE57E}" type="presParOf" srcId="{EB218C8F-0E4E-194E-91CF-CC7150726843}" destId="{5C9F141E-EADF-5D43-9BD2-9803C2D97FA8}" srcOrd="3" destOrd="0" presId="urn:microsoft.com/office/officeart/2005/8/layout/default"/>
    <dgm:cxn modelId="{8638C47E-6472-F944-A2A6-AD48A4D4B6A6}" type="presParOf" srcId="{EB218C8F-0E4E-194E-91CF-CC7150726843}" destId="{62FFBE56-7055-9846-87DA-460511764915}" srcOrd="4" destOrd="0" presId="urn:microsoft.com/office/officeart/2005/8/layout/default"/>
    <dgm:cxn modelId="{87270362-2223-B943-B868-5375688AAAAD}" type="presParOf" srcId="{EB218C8F-0E4E-194E-91CF-CC7150726843}" destId="{F09F160A-BCFE-9A45-8FB4-44E19891F177}" srcOrd="5" destOrd="0" presId="urn:microsoft.com/office/officeart/2005/8/layout/default"/>
    <dgm:cxn modelId="{D80CBFDA-3AB6-914F-BB27-8231A5A0158E}" type="presParOf" srcId="{EB218C8F-0E4E-194E-91CF-CC7150726843}" destId="{4B53941A-9B65-664F-B7B2-B34F2820B996}" srcOrd="6" destOrd="0" presId="urn:microsoft.com/office/officeart/2005/8/layout/default"/>
    <dgm:cxn modelId="{0DF1709C-1237-0F41-A66B-396B2249B21D}" type="presParOf" srcId="{EB218C8F-0E4E-194E-91CF-CC7150726843}" destId="{F87A24DF-1516-884C-AC4A-37DAD61CB9CA}" srcOrd="7" destOrd="0" presId="urn:microsoft.com/office/officeart/2005/8/layout/default"/>
    <dgm:cxn modelId="{7A177E03-A3FC-8B4C-BB71-F1445A89922E}" type="presParOf" srcId="{EB218C8F-0E4E-194E-91CF-CC7150726843}" destId="{0431B08C-0FF5-B042-A6F5-56DA233899E9}" srcOrd="8" destOrd="0" presId="urn:microsoft.com/office/officeart/2005/8/layout/default"/>
    <dgm:cxn modelId="{8E5DA1C6-168A-D343-BBF4-1446683A6D73}" type="presParOf" srcId="{EB218C8F-0E4E-194E-91CF-CC7150726843}" destId="{A61C94BA-10EF-B940-A5B0-DDDFBB44C9C4}" srcOrd="9" destOrd="0" presId="urn:microsoft.com/office/officeart/2005/8/layout/default"/>
    <dgm:cxn modelId="{21AD1CDF-257A-FD44-979D-0093F104E45B}" type="presParOf" srcId="{EB218C8F-0E4E-194E-91CF-CC7150726843}" destId="{3ACFBF5A-5CC1-AA4D-BB00-A87C94FD9F53}" srcOrd="10" destOrd="0" presId="urn:microsoft.com/office/officeart/2005/8/layout/default"/>
    <dgm:cxn modelId="{C199FDB9-AB40-0746-BC61-CC618085E273}" type="presParOf" srcId="{EB218C8F-0E4E-194E-91CF-CC7150726843}" destId="{4BA2CED1-0604-D54B-8E20-6ABEEB87259A}" srcOrd="11" destOrd="0" presId="urn:microsoft.com/office/officeart/2005/8/layout/default"/>
    <dgm:cxn modelId="{E73AAB1A-65CC-FC40-B0F7-CA16F773CAF2}" type="presParOf" srcId="{EB218C8F-0E4E-194E-91CF-CC7150726843}" destId="{5435640B-B550-7A44-AEED-8068D675328F}" srcOrd="12" destOrd="0" presId="urn:microsoft.com/office/officeart/2005/8/layout/default"/>
    <dgm:cxn modelId="{646A448F-43D6-E44B-9A79-F02AE3D3E477}" type="presParOf" srcId="{EB218C8F-0E4E-194E-91CF-CC7150726843}" destId="{45DCE4D8-3FA4-0141-B1C1-797D5CEAEC5C}" srcOrd="13" destOrd="0" presId="urn:microsoft.com/office/officeart/2005/8/layout/default"/>
    <dgm:cxn modelId="{6084A947-A52A-0B48-9644-2E7D48C540E9}" type="presParOf" srcId="{EB218C8F-0E4E-194E-91CF-CC7150726843}" destId="{A6596875-71B0-674F-B7F2-15064C1217FA}" srcOrd="14" destOrd="0" presId="urn:microsoft.com/office/officeart/2005/8/layout/default"/>
    <dgm:cxn modelId="{67E741DD-72B5-594F-B245-BF892FB8F3CC}" type="presParOf" srcId="{EB218C8F-0E4E-194E-91CF-CC7150726843}" destId="{AA335086-A821-AD4C-A6BE-AD8B33862CAE}" srcOrd="15" destOrd="0" presId="urn:microsoft.com/office/officeart/2005/8/layout/default"/>
    <dgm:cxn modelId="{45A759B6-A7B8-1240-8F59-19D1BBCC68B5}" type="presParOf" srcId="{EB218C8F-0E4E-194E-91CF-CC7150726843}" destId="{7987DC28-1CC3-2248-BEBF-738368B86995}"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72BF50-F0E1-4BE2-B5D5-F8FA74E95FE7}"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C4D7CA57-7F87-4ACD-9012-61D7AC9D3238}">
      <dgm:prSet/>
      <dgm:spPr/>
      <dgm:t>
        <a:bodyPr/>
        <a:lstStyle/>
        <a:p>
          <a:r>
            <a:rPr lang="en-US" b="1" i="0"/>
            <a:t>Affirm the patient's belief.</a:t>
          </a:r>
          <a:r>
            <a:rPr lang="en-US" b="0" i="0"/>
            <a:t> Validate his or her position: "Ms. X, I am hopeful, too."</a:t>
          </a:r>
          <a:endParaRPr lang="en-US"/>
        </a:p>
      </dgm:t>
    </dgm:pt>
    <dgm:pt modelId="{EFD212E7-FED9-47E0-A4EB-BD3B067ACF39}" type="parTrans" cxnId="{565C41F4-9B74-4AAB-9486-6073F6BA5E30}">
      <dgm:prSet/>
      <dgm:spPr/>
      <dgm:t>
        <a:bodyPr/>
        <a:lstStyle/>
        <a:p>
          <a:endParaRPr lang="en-US"/>
        </a:p>
      </dgm:t>
    </dgm:pt>
    <dgm:pt modelId="{93916FBF-A9C4-4BC5-9FA3-A8AA9A1AC003}" type="sibTrans" cxnId="{565C41F4-9B74-4AAB-9486-6073F6BA5E30}">
      <dgm:prSet/>
      <dgm:spPr/>
      <dgm:t>
        <a:bodyPr/>
        <a:lstStyle/>
        <a:p>
          <a:endParaRPr lang="en-US"/>
        </a:p>
      </dgm:t>
    </dgm:pt>
    <dgm:pt modelId="{75A25472-F74E-4337-9FF7-25325BC1E3CA}">
      <dgm:prSet/>
      <dgm:spPr/>
      <dgm:t>
        <a:bodyPr/>
        <a:lstStyle/>
        <a:p>
          <a:r>
            <a:rPr lang="en-US" b="1" i="0"/>
            <a:t>Meet the patient or family member where they are.</a:t>
          </a:r>
          <a:r>
            <a:rPr lang="en-US" b="0" i="0"/>
            <a:t> "I join you in hoping (or praying) for a miracle."</a:t>
          </a:r>
          <a:endParaRPr lang="en-US"/>
        </a:p>
      </dgm:t>
    </dgm:pt>
    <dgm:pt modelId="{8DE702D7-3337-41E6-95F0-1FF7F9931201}" type="parTrans" cxnId="{05409309-596C-4B90-BBE7-CED627EBFE5E}">
      <dgm:prSet/>
      <dgm:spPr/>
      <dgm:t>
        <a:bodyPr/>
        <a:lstStyle/>
        <a:p>
          <a:endParaRPr lang="en-US"/>
        </a:p>
      </dgm:t>
    </dgm:pt>
    <dgm:pt modelId="{E7FE0A7D-2F24-4678-94EF-CF383D1DA22E}" type="sibTrans" cxnId="{05409309-596C-4B90-BBE7-CED627EBFE5E}">
      <dgm:prSet/>
      <dgm:spPr/>
      <dgm:t>
        <a:bodyPr/>
        <a:lstStyle/>
        <a:p>
          <a:endParaRPr lang="en-US"/>
        </a:p>
      </dgm:t>
    </dgm:pt>
    <dgm:pt modelId="{9FCE0EE5-4EB0-4AE4-BD19-F443D700EF63}">
      <dgm:prSet/>
      <dgm:spPr/>
      <dgm:t>
        <a:bodyPr/>
        <a:lstStyle/>
        <a:p>
          <a:r>
            <a:rPr lang="en-US" b="1" i="0"/>
            <a:t>Educate from your role as a medical provider. </a:t>
          </a:r>
          <a:r>
            <a:rPr lang="en-US" b="0" i="0"/>
            <a:t>"And I want to speak to you about some medical issues."</a:t>
          </a:r>
          <a:endParaRPr lang="en-US"/>
        </a:p>
      </dgm:t>
    </dgm:pt>
    <dgm:pt modelId="{FF923FDC-61D3-4235-A43B-E5C24868056D}" type="parTrans" cxnId="{85E2D09D-F9E5-470B-A168-47969460823E}">
      <dgm:prSet/>
      <dgm:spPr/>
      <dgm:t>
        <a:bodyPr/>
        <a:lstStyle/>
        <a:p>
          <a:endParaRPr lang="en-US"/>
        </a:p>
      </dgm:t>
    </dgm:pt>
    <dgm:pt modelId="{5F72AF01-4AF0-4E0E-893B-B73673782B89}" type="sibTrans" cxnId="{85E2D09D-F9E5-470B-A168-47969460823E}">
      <dgm:prSet/>
      <dgm:spPr/>
      <dgm:t>
        <a:bodyPr/>
        <a:lstStyle/>
        <a:p>
          <a:endParaRPr lang="en-US"/>
        </a:p>
      </dgm:t>
    </dgm:pt>
    <dgm:pt modelId="{5F7B7111-F8AA-4E6B-B784-543A9C6B541D}">
      <dgm:prSet/>
      <dgm:spPr/>
      <dgm:t>
        <a:bodyPr/>
        <a:lstStyle/>
        <a:p>
          <a:r>
            <a:rPr lang="en-US" b="1" i="0"/>
            <a:t>No matter what, assure the patient and family you are committed to them. </a:t>
          </a:r>
          <a:r>
            <a:rPr lang="en-US" b="0" i="0"/>
            <a:t>"No matter what happens, I will be with you every step of the way."</a:t>
          </a:r>
          <a:endParaRPr lang="en-US"/>
        </a:p>
      </dgm:t>
    </dgm:pt>
    <dgm:pt modelId="{4499D88C-11A6-45B0-86AD-26AB4F75A8E1}" type="parTrans" cxnId="{9B7A26C3-DDF3-4307-B538-29DD29607EE1}">
      <dgm:prSet/>
      <dgm:spPr/>
      <dgm:t>
        <a:bodyPr/>
        <a:lstStyle/>
        <a:p>
          <a:endParaRPr lang="en-US"/>
        </a:p>
      </dgm:t>
    </dgm:pt>
    <dgm:pt modelId="{4BE06FBA-AEF8-4C37-A912-10CB48173BB8}" type="sibTrans" cxnId="{9B7A26C3-DDF3-4307-B538-29DD29607EE1}">
      <dgm:prSet/>
      <dgm:spPr/>
      <dgm:t>
        <a:bodyPr/>
        <a:lstStyle/>
        <a:p>
          <a:endParaRPr lang="en-US"/>
        </a:p>
      </dgm:t>
    </dgm:pt>
    <dgm:pt modelId="{2510C85B-5ACF-BB40-AA56-A95598C859AF}" type="pres">
      <dgm:prSet presAssocID="{3772BF50-F0E1-4BE2-B5D5-F8FA74E95FE7}" presName="vert0" presStyleCnt="0">
        <dgm:presLayoutVars>
          <dgm:dir/>
          <dgm:animOne val="branch"/>
          <dgm:animLvl val="lvl"/>
        </dgm:presLayoutVars>
      </dgm:prSet>
      <dgm:spPr/>
    </dgm:pt>
    <dgm:pt modelId="{28D16B19-EA2E-C443-B2DD-495704BFCFA8}" type="pres">
      <dgm:prSet presAssocID="{C4D7CA57-7F87-4ACD-9012-61D7AC9D3238}" presName="thickLine" presStyleLbl="alignNode1" presStyleIdx="0" presStyleCnt="4"/>
      <dgm:spPr/>
    </dgm:pt>
    <dgm:pt modelId="{1D51A331-A370-1742-927F-0B23AA5A8798}" type="pres">
      <dgm:prSet presAssocID="{C4D7CA57-7F87-4ACD-9012-61D7AC9D3238}" presName="horz1" presStyleCnt="0"/>
      <dgm:spPr/>
    </dgm:pt>
    <dgm:pt modelId="{3AB79AAF-0207-284E-BF99-541D314CAB64}" type="pres">
      <dgm:prSet presAssocID="{C4D7CA57-7F87-4ACD-9012-61D7AC9D3238}" presName="tx1" presStyleLbl="revTx" presStyleIdx="0" presStyleCnt="4"/>
      <dgm:spPr/>
    </dgm:pt>
    <dgm:pt modelId="{6C802013-4BD0-6A47-A227-7B38391C7968}" type="pres">
      <dgm:prSet presAssocID="{C4D7CA57-7F87-4ACD-9012-61D7AC9D3238}" presName="vert1" presStyleCnt="0"/>
      <dgm:spPr/>
    </dgm:pt>
    <dgm:pt modelId="{B83FC608-BC93-6B4A-8272-9358494E481F}" type="pres">
      <dgm:prSet presAssocID="{75A25472-F74E-4337-9FF7-25325BC1E3CA}" presName="thickLine" presStyleLbl="alignNode1" presStyleIdx="1" presStyleCnt="4"/>
      <dgm:spPr/>
    </dgm:pt>
    <dgm:pt modelId="{7AB75282-AB06-D645-A0DF-6336E152CF3A}" type="pres">
      <dgm:prSet presAssocID="{75A25472-F74E-4337-9FF7-25325BC1E3CA}" presName="horz1" presStyleCnt="0"/>
      <dgm:spPr/>
    </dgm:pt>
    <dgm:pt modelId="{244B5011-3445-B849-B60F-36F91F95EB5A}" type="pres">
      <dgm:prSet presAssocID="{75A25472-F74E-4337-9FF7-25325BC1E3CA}" presName="tx1" presStyleLbl="revTx" presStyleIdx="1" presStyleCnt="4"/>
      <dgm:spPr/>
    </dgm:pt>
    <dgm:pt modelId="{85E74BFB-6237-1F41-9068-E218E61D9B75}" type="pres">
      <dgm:prSet presAssocID="{75A25472-F74E-4337-9FF7-25325BC1E3CA}" presName="vert1" presStyleCnt="0"/>
      <dgm:spPr/>
    </dgm:pt>
    <dgm:pt modelId="{CD11B796-4556-A54C-8CD3-B190196F65DD}" type="pres">
      <dgm:prSet presAssocID="{9FCE0EE5-4EB0-4AE4-BD19-F443D700EF63}" presName="thickLine" presStyleLbl="alignNode1" presStyleIdx="2" presStyleCnt="4"/>
      <dgm:spPr/>
    </dgm:pt>
    <dgm:pt modelId="{503F2437-78B7-9949-8C4C-08627BE86531}" type="pres">
      <dgm:prSet presAssocID="{9FCE0EE5-4EB0-4AE4-BD19-F443D700EF63}" presName="horz1" presStyleCnt="0"/>
      <dgm:spPr/>
    </dgm:pt>
    <dgm:pt modelId="{EB6947AB-228C-7248-BFEA-B2779CA70B90}" type="pres">
      <dgm:prSet presAssocID="{9FCE0EE5-4EB0-4AE4-BD19-F443D700EF63}" presName="tx1" presStyleLbl="revTx" presStyleIdx="2" presStyleCnt="4"/>
      <dgm:spPr/>
    </dgm:pt>
    <dgm:pt modelId="{C4D906B6-5373-F74E-98CA-083B3BD01EAB}" type="pres">
      <dgm:prSet presAssocID="{9FCE0EE5-4EB0-4AE4-BD19-F443D700EF63}" presName="vert1" presStyleCnt="0"/>
      <dgm:spPr/>
    </dgm:pt>
    <dgm:pt modelId="{BFF1283F-53CC-DE4D-96C7-BBC150DB9DE4}" type="pres">
      <dgm:prSet presAssocID="{5F7B7111-F8AA-4E6B-B784-543A9C6B541D}" presName="thickLine" presStyleLbl="alignNode1" presStyleIdx="3" presStyleCnt="4"/>
      <dgm:spPr/>
    </dgm:pt>
    <dgm:pt modelId="{5DBB76BD-7647-FD4D-BAB6-FF7D2F8DB1EB}" type="pres">
      <dgm:prSet presAssocID="{5F7B7111-F8AA-4E6B-B784-543A9C6B541D}" presName="horz1" presStyleCnt="0"/>
      <dgm:spPr/>
    </dgm:pt>
    <dgm:pt modelId="{3118C67A-DD61-5143-83D6-2EAAC047A32F}" type="pres">
      <dgm:prSet presAssocID="{5F7B7111-F8AA-4E6B-B784-543A9C6B541D}" presName="tx1" presStyleLbl="revTx" presStyleIdx="3" presStyleCnt="4"/>
      <dgm:spPr/>
    </dgm:pt>
    <dgm:pt modelId="{ED4D2928-FB57-7F4B-B524-342CAAFBD063}" type="pres">
      <dgm:prSet presAssocID="{5F7B7111-F8AA-4E6B-B784-543A9C6B541D}" presName="vert1" presStyleCnt="0"/>
      <dgm:spPr/>
    </dgm:pt>
  </dgm:ptLst>
  <dgm:cxnLst>
    <dgm:cxn modelId="{3FF35507-8581-B440-95BB-7A5AC7E375C3}" type="presOf" srcId="{3772BF50-F0E1-4BE2-B5D5-F8FA74E95FE7}" destId="{2510C85B-5ACF-BB40-AA56-A95598C859AF}" srcOrd="0" destOrd="0" presId="urn:microsoft.com/office/officeart/2008/layout/LinedList"/>
    <dgm:cxn modelId="{05409309-596C-4B90-BBE7-CED627EBFE5E}" srcId="{3772BF50-F0E1-4BE2-B5D5-F8FA74E95FE7}" destId="{75A25472-F74E-4337-9FF7-25325BC1E3CA}" srcOrd="1" destOrd="0" parTransId="{8DE702D7-3337-41E6-95F0-1FF7F9931201}" sibTransId="{E7FE0A7D-2F24-4678-94EF-CF383D1DA22E}"/>
    <dgm:cxn modelId="{8CFC0F23-8EE4-524F-9576-7279D22336CE}" type="presOf" srcId="{9FCE0EE5-4EB0-4AE4-BD19-F443D700EF63}" destId="{EB6947AB-228C-7248-BFEA-B2779CA70B90}" srcOrd="0" destOrd="0" presId="urn:microsoft.com/office/officeart/2008/layout/LinedList"/>
    <dgm:cxn modelId="{4155C564-2195-A24A-B7A1-D3390999CB2D}" type="presOf" srcId="{75A25472-F74E-4337-9FF7-25325BC1E3CA}" destId="{244B5011-3445-B849-B60F-36F91F95EB5A}" srcOrd="0" destOrd="0" presId="urn:microsoft.com/office/officeart/2008/layout/LinedList"/>
    <dgm:cxn modelId="{DAD29483-A4C1-6B4B-8609-32D85520A955}" type="presOf" srcId="{C4D7CA57-7F87-4ACD-9012-61D7AC9D3238}" destId="{3AB79AAF-0207-284E-BF99-541D314CAB64}" srcOrd="0" destOrd="0" presId="urn:microsoft.com/office/officeart/2008/layout/LinedList"/>
    <dgm:cxn modelId="{85E2D09D-F9E5-470B-A168-47969460823E}" srcId="{3772BF50-F0E1-4BE2-B5D5-F8FA74E95FE7}" destId="{9FCE0EE5-4EB0-4AE4-BD19-F443D700EF63}" srcOrd="2" destOrd="0" parTransId="{FF923FDC-61D3-4235-A43B-E5C24868056D}" sibTransId="{5F72AF01-4AF0-4E0E-893B-B73673782B89}"/>
    <dgm:cxn modelId="{9B7A26C3-DDF3-4307-B538-29DD29607EE1}" srcId="{3772BF50-F0E1-4BE2-B5D5-F8FA74E95FE7}" destId="{5F7B7111-F8AA-4E6B-B784-543A9C6B541D}" srcOrd="3" destOrd="0" parTransId="{4499D88C-11A6-45B0-86AD-26AB4F75A8E1}" sibTransId="{4BE06FBA-AEF8-4C37-A912-10CB48173BB8}"/>
    <dgm:cxn modelId="{E6AA7DEF-4DCA-F94B-A685-4B8D3E255C29}" type="presOf" srcId="{5F7B7111-F8AA-4E6B-B784-543A9C6B541D}" destId="{3118C67A-DD61-5143-83D6-2EAAC047A32F}" srcOrd="0" destOrd="0" presId="urn:microsoft.com/office/officeart/2008/layout/LinedList"/>
    <dgm:cxn modelId="{565C41F4-9B74-4AAB-9486-6073F6BA5E30}" srcId="{3772BF50-F0E1-4BE2-B5D5-F8FA74E95FE7}" destId="{C4D7CA57-7F87-4ACD-9012-61D7AC9D3238}" srcOrd="0" destOrd="0" parTransId="{EFD212E7-FED9-47E0-A4EB-BD3B067ACF39}" sibTransId="{93916FBF-A9C4-4BC5-9FA3-A8AA9A1AC003}"/>
    <dgm:cxn modelId="{2F9FE473-7A11-B047-B460-F4FC1FCF597D}" type="presParOf" srcId="{2510C85B-5ACF-BB40-AA56-A95598C859AF}" destId="{28D16B19-EA2E-C443-B2DD-495704BFCFA8}" srcOrd="0" destOrd="0" presId="urn:microsoft.com/office/officeart/2008/layout/LinedList"/>
    <dgm:cxn modelId="{7E00365A-389C-2E47-8A5E-CCFAA8DE37CA}" type="presParOf" srcId="{2510C85B-5ACF-BB40-AA56-A95598C859AF}" destId="{1D51A331-A370-1742-927F-0B23AA5A8798}" srcOrd="1" destOrd="0" presId="urn:microsoft.com/office/officeart/2008/layout/LinedList"/>
    <dgm:cxn modelId="{2C7A86FB-C4CD-8E44-B98B-754770663343}" type="presParOf" srcId="{1D51A331-A370-1742-927F-0B23AA5A8798}" destId="{3AB79AAF-0207-284E-BF99-541D314CAB64}" srcOrd="0" destOrd="0" presId="urn:microsoft.com/office/officeart/2008/layout/LinedList"/>
    <dgm:cxn modelId="{9B43485C-CC49-D547-9956-CBF0CAA00912}" type="presParOf" srcId="{1D51A331-A370-1742-927F-0B23AA5A8798}" destId="{6C802013-4BD0-6A47-A227-7B38391C7968}" srcOrd="1" destOrd="0" presId="urn:microsoft.com/office/officeart/2008/layout/LinedList"/>
    <dgm:cxn modelId="{91FE695E-C0CE-1E45-AE98-43829E138A8C}" type="presParOf" srcId="{2510C85B-5ACF-BB40-AA56-A95598C859AF}" destId="{B83FC608-BC93-6B4A-8272-9358494E481F}" srcOrd="2" destOrd="0" presId="urn:microsoft.com/office/officeart/2008/layout/LinedList"/>
    <dgm:cxn modelId="{262D11B9-2531-D24F-962B-10F25630D83F}" type="presParOf" srcId="{2510C85B-5ACF-BB40-AA56-A95598C859AF}" destId="{7AB75282-AB06-D645-A0DF-6336E152CF3A}" srcOrd="3" destOrd="0" presId="urn:microsoft.com/office/officeart/2008/layout/LinedList"/>
    <dgm:cxn modelId="{A1BBE928-0990-464E-B82A-AA4EEF0EC7DC}" type="presParOf" srcId="{7AB75282-AB06-D645-A0DF-6336E152CF3A}" destId="{244B5011-3445-B849-B60F-36F91F95EB5A}" srcOrd="0" destOrd="0" presId="urn:microsoft.com/office/officeart/2008/layout/LinedList"/>
    <dgm:cxn modelId="{998066AA-EB52-8943-9E88-633F9731CC3E}" type="presParOf" srcId="{7AB75282-AB06-D645-A0DF-6336E152CF3A}" destId="{85E74BFB-6237-1F41-9068-E218E61D9B75}" srcOrd="1" destOrd="0" presId="urn:microsoft.com/office/officeart/2008/layout/LinedList"/>
    <dgm:cxn modelId="{D8DBCD12-BF56-E84B-BD41-8A7C97E04350}" type="presParOf" srcId="{2510C85B-5ACF-BB40-AA56-A95598C859AF}" destId="{CD11B796-4556-A54C-8CD3-B190196F65DD}" srcOrd="4" destOrd="0" presId="urn:microsoft.com/office/officeart/2008/layout/LinedList"/>
    <dgm:cxn modelId="{4F6ADB85-100B-AF4B-B160-B3B7BC73CC4F}" type="presParOf" srcId="{2510C85B-5ACF-BB40-AA56-A95598C859AF}" destId="{503F2437-78B7-9949-8C4C-08627BE86531}" srcOrd="5" destOrd="0" presId="urn:microsoft.com/office/officeart/2008/layout/LinedList"/>
    <dgm:cxn modelId="{3E36DCF1-4B24-EC48-ABB3-7B39924CE2AF}" type="presParOf" srcId="{503F2437-78B7-9949-8C4C-08627BE86531}" destId="{EB6947AB-228C-7248-BFEA-B2779CA70B90}" srcOrd="0" destOrd="0" presId="urn:microsoft.com/office/officeart/2008/layout/LinedList"/>
    <dgm:cxn modelId="{E2DF7D9B-3E70-9A4E-B40F-ED5FE64CA4B5}" type="presParOf" srcId="{503F2437-78B7-9949-8C4C-08627BE86531}" destId="{C4D906B6-5373-F74E-98CA-083B3BD01EAB}" srcOrd="1" destOrd="0" presId="urn:microsoft.com/office/officeart/2008/layout/LinedList"/>
    <dgm:cxn modelId="{782E4EE5-E3AC-DC43-A713-8B8A47216BB3}" type="presParOf" srcId="{2510C85B-5ACF-BB40-AA56-A95598C859AF}" destId="{BFF1283F-53CC-DE4D-96C7-BBC150DB9DE4}" srcOrd="6" destOrd="0" presId="urn:microsoft.com/office/officeart/2008/layout/LinedList"/>
    <dgm:cxn modelId="{DDCBDA54-2CE6-7D44-9806-6CC0CDB1A3E7}" type="presParOf" srcId="{2510C85B-5ACF-BB40-AA56-A95598C859AF}" destId="{5DBB76BD-7647-FD4D-BAB6-FF7D2F8DB1EB}" srcOrd="7" destOrd="0" presId="urn:microsoft.com/office/officeart/2008/layout/LinedList"/>
    <dgm:cxn modelId="{BC7FCCCC-934F-FA47-9076-BECECDAA7A7D}" type="presParOf" srcId="{5DBB76BD-7647-FD4D-BAB6-FF7D2F8DB1EB}" destId="{3118C67A-DD61-5143-83D6-2EAAC047A32F}" srcOrd="0" destOrd="0" presId="urn:microsoft.com/office/officeart/2008/layout/LinedList"/>
    <dgm:cxn modelId="{73EE926E-2B23-B849-BD92-614F8E40DEA7}" type="presParOf" srcId="{5DBB76BD-7647-FD4D-BAB6-FF7D2F8DB1EB}" destId="{ED4D2928-FB57-7F4B-B524-342CAAFBD06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BF11E7-5414-4A73-9715-90FB9565FF7B}"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21DD42C3-9F8F-4F9C-A33E-A326A404FDEA}">
      <dgm:prSet/>
      <dgm:spPr/>
      <dgm:t>
        <a:bodyPr/>
        <a:lstStyle/>
        <a:p>
          <a:r>
            <a:rPr lang="en-US"/>
            <a:t>Blessings</a:t>
          </a:r>
        </a:p>
      </dgm:t>
    </dgm:pt>
    <dgm:pt modelId="{AAF5FB53-5BE7-4C62-83F9-169584BC5D71}" type="parTrans" cxnId="{D0B3DFEF-5CFD-4D5A-A457-60C0DC776A99}">
      <dgm:prSet/>
      <dgm:spPr/>
      <dgm:t>
        <a:bodyPr/>
        <a:lstStyle/>
        <a:p>
          <a:endParaRPr lang="en-US"/>
        </a:p>
      </dgm:t>
    </dgm:pt>
    <dgm:pt modelId="{33E44CF6-4476-4165-9545-6C55C394CB2F}" type="sibTrans" cxnId="{D0B3DFEF-5CFD-4D5A-A457-60C0DC776A99}">
      <dgm:prSet/>
      <dgm:spPr/>
      <dgm:t>
        <a:bodyPr/>
        <a:lstStyle/>
        <a:p>
          <a:endParaRPr lang="en-US"/>
        </a:p>
      </dgm:t>
    </dgm:pt>
    <dgm:pt modelId="{E65B2DA5-8B51-4099-8441-1FDBCA0E3530}">
      <dgm:prSet/>
      <dgm:spPr/>
      <dgm:t>
        <a:bodyPr/>
        <a:lstStyle/>
        <a:p>
          <a:r>
            <a:rPr lang="en-US" dirty="0"/>
            <a:t>Smoke off with cedar or sage by holy man</a:t>
          </a:r>
        </a:p>
      </dgm:t>
    </dgm:pt>
    <dgm:pt modelId="{FCA79ACB-7CD7-4991-9D43-B0410F78E0CF}" type="parTrans" cxnId="{631F8278-653F-4693-A12A-1E8898EBB7D9}">
      <dgm:prSet/>
      <dgm:spPr/>
      <dgm:t>
        <a:bodyPr/>
        <a:lstStyle/>
        <a:p>
          <a:endParaRPr lang="en-US"/>
        </a:p>
      </dgm:t>
    </dgm:pt>
    <dgm:pt modelId="{51E9415A-99CE-464D-BD92-59EFB7376363}" type="sibTrans" cxnId="{631F8278-653F-4693-A12A-1E8898EBB7D9}">
      <dgm:prSet/>
      <dgm:spPr/>
      <dgm:t>
        <a:bodyPr/>
        <a:lstStyle/>
        <a:p>
          <a:endParaRPr lang="en-US"/>
        </a:p>
      </dgm:t>
    </dgm:pt>
    <dgm:pt modelId="{BE30EF58-2A83-4945-9B5A-376439E8F256}">
      <dgm:prSet/>
      <dgm:spPr/>
      <dgm:t>
        <a:bodyPr/>
        <a:lstStyle/>
        <a:p>
          <a:r>
            <a:rPr lang="en-US"/>
            <a:t>Paintings</a:t>
          </a:r>
        </a:p>
      </dgm:t>
    </dgm:pt>
    <dgm:pt modelId="{F97DFD6E-555E-4B46-B584-76890C316830}" type="parTrans" cxnId="{6BFF54D1-D819-416D-884C-0DDC6CF91A17}">
      <dgm:prSet/>
      <dgm:spPr/>
      <dgm:t>
        <a:bodyPr/>
        <a:lstStyle/>
        <a:p>
          <a:endParaRPr lang="en-US"/>
        </a:p>
      </dgm:t>
    </dgm:pt>
    <dgm:pt modelId="{CF542BDA-4829-4401-BBBC-B3D330A5CED1}" type="sibTrans" cxnId="{6BFF54D1-D819-416D-884C-0DDC6CF91A17}">
      <dgm:prSet/>
      <dgm:spPr/>
      <dgm:t>
        <a:bodyPr/>
        <a:lstStyle/>
        <a:p>
          <a:endParaRPr lang="en-US"/>
        </a:p>
      </dgm:t>
    </dgm:pt>
    <dgm:pt modelId="{3500E366-C9FE-4390-8DB6-3F4470EAB430}">
      <dgm:prSet/>
      <dgm:spPr/>
      <dgm:t>
        <a:bodyPr/>
        <a:lstStyle/>
        <a:p>
          <a:r>
            <a:rPr lang="en-US" dirty="0"/>
            <a:t>Cheyenne’s do this after death</a:t>
          </a:r>
        </a:p>
      </dgm:t>
    </dgm:pt>
    <dgm:pt modelId="{2E56193B-0530-4771-9D79-1E2FDC0D0666}" type="parTrans" cxnId="{5D49B56B-641E-4B9F-A434-C5DFD963E3B8}">
      <dgm:prSet/>
      <dgm:spPr/>
      <dgm:t>
        <a:bodyPr/>
        <a:lstStyle/>
        <a:p>
          <a:endParaRPr lang="en-US"/>
        </a:p>
      </dgm:t>
    </dgm:pt>
    <dgm:pt modelId="{FB66867D-5E3E-4A87-91D2-CF88F7BA5BC0}" type="sibTrans" cxnId="{5D49B56B-641E-4B9F-A434-C5DFD963E3B8}">
      <dgm:prSet/>
      <dgm:spPr/>
      <dgm:t>
        <a:bodyPr/>
        <a:lstStyle/>
        <a:p>
          <a:endParaRPr lang="en-US"/>
        </a:p>
      </dgm:t>
    </dgm:pt>
    <dgm:pt modelId="{A78CED47-B269-4A3B-A0FA-F95550C07BE4}">
      <dgm:prSet/>
      <dgm:spPr/>
      <dgm:t>
        <a:bodyPr/>
        <a:lstStyle/>
        <a:p>
          <a:r>
            <a:rPr lang="en-US" dirty="0"/>
            <a:t>Bathing/Preparing Body</a:t>
          </a:r>
        </a:p>
      </dgm:t>
    </dgm:pt>
    <dgm:pt modelId="{65FBFECB-9D17-445F-9D33-8094A9F949CD}" type="parTrans" cxnId="{09DA69FB-209A-4EBF-BDD8-BCB7DEEDDCF9}">
      <dgm:prSet/>
      <dgm:spPr/>
      <dgm:t>
        <a:bodyPr/>
        <a:lstStyle/>
        <a:p>
          <a:endParaRPr lang="en-US"/>
        </a:p>
      </dgm:t>
    </dgm:pt>
    <dgm:pt modelId="{C354CD37-BED2-4150-92B9-12D1EACE9E58}" type="sibTrans" cxnId="{09DA69FB-209A-4EBF-BDD8-BCB7DEEDDCF9}">
      <dgm:prSet/>
      <dgm:spPr/>
      <dgm:t>
        <a:bodyPr/>
        <a:lstStyle/>
        <a:p>
          <a:endParaRPr lang="en-US"/>
        </a:p>
      </dgm:t>
    </dgm:pt>
    <dgm:pt modelId="{DD07091B-D624-4833-847D-6F7279782D67}">
      <dgm:prSet/>
      <dgm:spPr/>
      <dgm:t>
        <a:bodyPr/>
        <a:lstStyle/>
        <a:p>
          <a:r>
            <a:rPr lang="en-US" dirty="0"/>
            <a:t>Children involved, sometimes siblings</a:t>
          </a:r>
        </a:p>
      </dgm:t>
    </dgm:pt>
    <dgm:pt modelId="{0814B076-F604-4483-9087-2C207789C675}" type="parTrans" cxnId="{D7E50C52-0284-421A-BD2A-48E8F1F51DC8}">
      <dgm:prSet/>
      <dgm:spPr/>
      <dgm:t>
        <a:bodyPr/>
        <a:lstStyle/>
        <a:p>
          <a:endParaRPr lang="en-US"/>
        </a:p>
      </dgm:t>
    </dgm:pt>
    <dgm:pt modelId="{2F041AC3-78A9-4E8F-8E7E-72708FB41644}" type="sibTrans" cxnId="{D7E50C52-0284-421A-BD2A-48E8F1F51DC8}">
      <dgm:prSet/>
      <dgm:spPr/>
      <dgm:t>
        <a:bodyPr/>
        <a:lstStyle/>
        <a:p>
          <a:endParaRPr lang="en-US"/>
        </a:p>
      </dgm:t>
    </dgm:pt>
    <dgm:pt modelId="{816E1106-E191-45D6-875A-168B594F901D}">
      <dgm:prSet/>
      <dgm:spPr/>
      <dgm:t>
        <a:bodyPr/>
        <a:lstStyle/>
        <a:p>
          <a:r>
            <a:rPr lang="en-US" dirty="0"/>
            <a:t>Wake </a:t>
          </a:r>
        </a:p>
      </dgm:t>
    </dgm:pt>
    <dgm:pt modelId="{BEF0BDEE-CAE6-4B25-BB4A-AC90AB664067}" type="parTrans" cxnId="{90C12221-7F8A-40F3-BA10-D4539170ECAA}">
      <dgm:prSet/>
      <dgm:spPr/>
      <dgm:t>
        <a:bodyPr/>
        <a:lstStyle/>
        <a:p>
          <a:endParaRPr lang="en-US"/>
        </a:p>
      </dgm:t>
    </dgm:pt>
    <dgm:pt modelId="{A4CEF898-CAC1-4AD0-B617-48BF3680AB51}" type="sibTrans" cxnId="{90C12221-7F8A-40F3-BA10-D4539170ECAA}">
      <dgm:prSet/>
      <dgm:spPr/>
      <dgm:t>
        <a:bodyPr/>
        <a:lstStyle/>
        <a:p>
          <a:endParaRPr lang="en-US"/>
        </a:p>
      </dgm:t>
    </dgm:pt>
    <dgm:pt modelId="{5D14765A-9B8F-4717-BF37-4C60D1230AB9}">
      <dgm:prSet/>
      <dgm:spPr/>
      <dgm:t>
        <a:bodyPr/>
        <a:lstStyle/>
        <a:p>
          <a:r>
            <a:rPr lang="en-US" dirty="0"/>
            <a:t>Back to the home or church night before burial family stays up all night - prayers, songs, stories</a:t>
          </a:r>
        </a:p>
      </dgm:t>
    </dgm:pt>
    <dgm:pt modelId="{51CC4100-094E-43AA-A2A5-C2A0C7933C1B}" type="parTrans" cxnId="{455DA8C5-4F16-490E-95C3-E90DD7905BCC}">
      <dgm:prSet/>
      <dgm:spPr/>
      <dgm:t>
        <a:bodyPr/>
        <a:lstStyle/>
        <a:p>
          <a:endParaRPr lang="en-US"/>
        </a:p>
      </dgm:t>
    </dgm:pt>
    <dgm:pt modelId="{96C5A9A0-3FB6-458A-9388-8A6EF04B5ECC}" type="sibTrans" cxnId="{455DA8C5-4F16-490E-95C3-E90DD7905BCC}">
      <dgm:prSet/>
      <dgm:spPr/>
      <dgm:t>
        <a:bodyPr/>
        <a:lstStyle/>
        <a:p>
          <a:endParaRPr lang="en-US"/>
        </a:p>
      </dgm:t>
    </dgm:pt>
    <dgm:pt modelId="{86487B56-5808-4D62-B719-61791CB2EB44}">
      <dgm:prSet/>
      <dgm:spPr/>
      <dgm:t>
        <a:bodyPr/>
        <a:lstStyle/>
        <a:p>
          <a:r>
            <a:rPr lang="en-US"/>
            <a:t>Burning of personal belongings </a:t>
          </a:r>
        </a:p>
      </dgm:t>
    </dgm:pt>
    <dgm:pt modelId="{E167E114-CDA0-4D82-86F5-F6A8572BC96B}" type="parTrans" cxnId="{348B729F-4AD1-4355-BE46-585F1765D6A5}">
      <dgm:prSet/>
      <dgm:spPr/>
      <dgm:t>
        <a:bodyPr/>
        <a:lstStyle/>
        <a:p>
          <a:endParaRPr lang="en-US"/>
        </a:p>
      </dgm:t>
    </dgm:pt>
    <dgm:pt modelId="{F5A3F0ED-C267-4234-ADD5-312B06C26359}" type="sibTrans" cxnId="{348B729F-4AD1-4355-BE46-585F1765D6A5}">
      <dgm:prSet/>
      <dgm:spPr/>
      <dgm:t>
        <a:bodyPr/>
        <a:lstStyle/>
        <a:p>
          <a:endParaRPr lang="en-US"/>
        </a:p>
      </dgm:t>
    </dgm:pt>
    <dgm:pt modelId="{63BB2621-13A0-4E89-B172-22F318C70741}">
      <dgm:prSet/>
      <dgm:spPr/>
      <dgm:t>
        <a:bodyPr/>
        <a:lstStyle/>
        <a:p>
          <a:r>
            <a:rPr lang="en-US"/>
            <a:t>Mattress, clothing, etc</a:t>
          </a:r>
        </a:p>
      </dgm:t>
    </dgm:pt>
    <dgm:pt modelId="{D8432E38-A06D-45FB-A62D-7BE44A0F93B1}" type="parTrans" cxnId="{8E946DEB-C055-472C-BEA7-B2A50FE72CD5}">
      <dgm:prSet/>
      <dgm:spPr/>
      <dgm:t>
        <a:bodyPr/>
        <a:lstStyle/>
        <a:p>
          <a:endParaRPr lang="en-US"/>
        </a:p>
      </dgm:t>
    </dgm:pt>
    <dgm:pt modelId="{41CA6368-77E5-4093-BEA2-3D325C1CCBDF}" type="sibTrans" cxnId="{8E946DEB-C055-472C-BEA7-B2A50FE72CD5}">
      <dgm:prSet/>
      <dgm:spPr/>
      <dgm:t>
        <a:bodyPr/>
        <a:lstStyle/>
        <a:p>
          <a:endParaRPr lang="en-US"/>
        </a:p>
      </dgm:t>
    </dgm:pt>
    <dgm:pt modelId="{81D75C31-DCEB-4A9A-AF2B-579F55D6D651}">
      <dgm:prSet/>
      <dgm:spPr/>
      <dgm:t>
        <a:bodyPr/>
        <a:lstStyle/>
        <a:p>
          <a:r>
            <a:rPr lang="en-US"/>
            <a:t>Burial time </a:t>
          </a:r>
        </a:p>
      </dgm:t>
    </dgm:pt>
    <dgm:pt modelId="{59B2C6D1-6A9B-4958-94B6-C296806AE3A1}" type="parTrans" cxnId="{EE9B47C6-FA6D-4B91-A903-DD72D8969D8E}">
      <dgm:prSet/>
      <dgm:spPr/>
      <dgm:t>
        <a:bodyPr/>
        <a:lstStyle/>
        <a:p>
          <a:endParaRPr lang="en-US"/>
        </a:p>
      </dgm:t>
    </dgm:pt>
    <dgm:pt modelId="{5D7C44B0-1BAA-43FF-B2D0-943B703B98CA}" type="sibTrans" cxnId="{EE9B47C6-FA6D-4B91-A903-DD72D8969D8E}">
      <dgm:prSet/>
      <dgm:spPr/>
      <dgm:t>
        <a:bodyPr/>
        <a:lstStyle/>
        <a:p>
          <a:endParaRPr lang="en-US"/>
        </a:p>
      </dgm:t>
    </dgm:pt>
    <dgm:pt modelId="{80E6179B-1A1B-4097-BFB1-7DC0F8223E83}">
      <dgm:prSet/>
      <dgm:spPr/>
      <dgm:t>
        <a:bodyPr/>
        <a:lstStyle/>
        <a:p>
          <a:r>
            <a:rPr lang="en-US"/>
            <a:t>Some need to be buried within time frame</a:t>
          </a:r>
        </a:p>
      </dgm:t>
    </dgm:pt>
    <dgm:pt modelId="{D71D7C32-DC82-49D3-BBCE-8241A1FE968E}" type="parTrans" cxnId="{B0493FF7-50BA-4D91-953E-9FA8122E1293}">
      <dgm:prSet/>
      <dgm:spPr/>
      <dgm:t>
        <a:bodyPr/>
        <a:lstStyle/>
        <a:p>
          <a:endParaRPr lang="en-US"/>
        </a:p>
      </dgm:t>
    </dgm:pt>
    <dgm:pt modelId="{9F04FCB7-EEE2-4F89-BD3E-701B2B1B7CCA}" type="sibTrans" cxnId="{B0493FF7-50BA-4D91-953E-9FA8122E1293}">
      <dgm:prSet/>
      <dgm:spPr/>
      <dgm:t>
        <a:bodyPr/>
        <a:lstStyle/>
        <a:p>
          <a:endParaRPr lang="en-US"/>
        </a:p>
      </dgm:t>
    </dgm:pt>
    <dgm:pt modelId="{5F8D138D-96BF-6B4B-A410-5CA38013ACC5}" type="pres">
      <dgm:prSet presAssocID="{88BF11E7-5414-4A73-9715-90FB9565FF7B}" presName="linear" presStyleCnt="0">
        <dgm:presLayoutVars>
          <dgm:animLvl val="lvl"/>
          <dgm:resizeHandles val="exact"/>
        </dgm:presLayoutVars>
      </dgm:prSet>
      <dgm:spPr/>
    </dgm:pt>
    <dgm:pt modelId="{EF1D3E8E-80BA-2947-B324-65BDCA8641EE}" type="pres">
      <dgm:prSet presAssocID="{21DD42C3-9F8F-4F9C-A33E-A326A404FDEA}" presName="parentText" presStyleLbl="node1" presStyleIdx="0" presStyleCnt="6">
        <dgm:presLayoutVars>
          <dgm:chMax val="0"/>
          <dgm:bulletEnabled val="1"/>
        </dgm:presLayoutVars>
      </dgm:prSet>
      <dgm:spPr/>
    </dgm:pt>
    <dgm:pt modelId="{BB482A37-7DBC-864D-AF2C-640B382E73A0}" type="pres">
      <dgm:prSet presAssocID="{21DD42C3-9F8F-4F9C-A33E-A326A404FDEA}" presName="childText" presStyleLbl="revTx" presStyleIdx="0" presStyleCnt="6">
        <dgm:presLayoutVars>
          <dgm:bulletEnabled val="1"/>
        </dgm:presLayoutVars>
      </dgm:prSet>
      <dgm:spPr/>
    </dgm:pt>
    <dgm:pt modelId="{A90E7834-C9FE-0446-8B49-C2BF4FBA40BD}" type="pres">
      <dgm:prSet presAssocID="{BE30EF58-2A83-4945-9B5A-376439E8F256}" presName="parentText" presStyleLbl="node1" presStyleIdx="1" presStyleCnt="6">
        <dgm:presLayoutVars>
          <dgm:chMax val="0"/>
          <dgm:bulletEnabled val="1"/>
        </dgm:presLayoutVars>
      </dgm:prSet>
      <dgm:spPr/>
    </dgm:pt>
    <dgm:pt modelId="{FC5F7CAF-281F-9F41-A563-EBF76FA19B5F}" type="pres">
      <dgm:prSet presAssocID="{BE30EF58-2A83-4945-9B5A-376439E8F256}" presName="childText" presStyleLbl="revTx" presStyleIdx="1" presStyleCnt="6">
        <dgm:presLayoutVars>
          <dgm:bulletEnabled val="1"/>
        </dgm:presLayoutVars>
      </dgm:prSet>
      <dgm:spPr/>
    </dgm:pt>
    <dgm:pt modelId="{3915D10B-2E5E-0C40-A888-9BCF6283C443}" type="pres">
      <dgm:prSet presAssocID="{A78CED47-B269-4A3B-A0FA-F95550C07BE4}" presName="parentText" presStyleLbl="node1" presStyleIdx="2" presStyleCnt="6">
        <dgm:presLayoutVars>
          <dgm:chMax val="0"/>
          <dgm:bulletEnabled val="1"/>
        </dgm:presLayoutVars>
      </dgm:prSet>
      <dgm:spPr/>
    </dgm:pt>
    <dgm:pt modelId="{BB364B02-54F8-C942-8F52-44D0E4D2D9F6}" type="pres">
      <dgm:prSet presAssocID="{A78CED47-B269-4A3B-A0FA-F95550C07BE4}" presName="childText" presStyleLbl="revTx" presStyleIdx="2" presStyleCnt="6">
        <dgm:presLayoutVars>
          <dgm:bulletEnabled val="1"/>
        </dgm:presLayoutVars>
      </dgm:prSet>
      <dgm:spPr/>
    </dgm:pt>
    <dgm:pt modelId="{FCA3919A-0FDC-164D-B027-ACAC3FDDA743}" type="pres">
      <dgm:prSet presAssocID="{816E1106-E191-45D6-875A-168B594F901D}" presName="parentText" presStyleLbl="node1" presStyleIdx="3" presStyleCnt="6">
        <dgm:presLayoutVars>
          <dgm:chMax val="0"/>
          <dgm:bulletEnabled val="1"/>
        </dgm:presLayoutVars>
      </dgm:prSet>
      <dgm:spPr/>
    </dgm:pt>
    <dgm:pt modelId="{14C645D4-DB69-0D46-B3D2-87AAC5566032}" type="pres">
      <dgm:prSet presAssocID="{816E1106-E191-45D6-875A-168B594F901D}" presName="childText" presStyleLbl="revTx" presStyleIdx="3" presStyleCnt="6">
        <dgm:presLayoutVars>
          <dgm:bulletEnabled val="1"/>
        </dgm:presLayoutVars>
      </dgm:prSet>
      <dgm:spPr/>
    </dgm:pt>
    <dgm:pt modelId="{4275E183-C41A-FA41-85B5-E6FAABAAEC68}" type="pres">
      <dgm:prSet presAssocID="{86487B56-5808-4D62-B719-61791CB2EB44}" presName="parentText" presStyleLbl="node1" presStyleIdx="4" presStyleCnt="6">
        <dgm:presLayoutVars>
          <dgm:chMax val="0"/>
          <dgm:bulletEnabled val="1"/>
        </dgm:presLayoutVars>
      </dgm:prSet>
      <dgm:spPr/>
    </dgm:pt>
    <dgm:pt modelId="{C5CF1538-4497-CF4A-92D1-75137AEA95E5}" type="pres">
      <dgm:prSet presAssocID="{86487B56-5808-4D62-B719-61791CB2EB44}" presName="childText" presStyleLbl="revTx" presStyleIdx="4" presStyleCnt="6">
        <dgm:presLayoutVars>
          <dgm:bulletEnabled val="1"/>
        </dgm:presLayoutVars>
      </dgm:prSet>
      <dgm:spPr/>
    </dgm:pt>
    <dgm:pt modelId="{94F1496B-BD39-8547-871D-0F219E8D38CC}" type="pres">
      <dgm:prSet presAssocID="{81D75C31-DCEB-4A9A-AF2B-579F55D6D651}" presName="parentText" presStyleLbl="node1" presStyleIdx="5" presStyleCnt="6">
        <dgm:presLayoutVars>
          <dgm:chMax val="0"/>
          <dgm:bulletEnabled val="1"/>
        </dgm:presLayoutVars>
      </dgm:prSet>
      <dgm:spPr/>
    </dgm:pt>
    <dgm:pt modelId="{204613E1-C69B-1F45-BC8D-2BA28CEB0D75}" type="pres">
      <dgm:prSet presAssocID="{81D75C31-DCEB-4A9A-AF2B-579F55D6D651}" presName="childText" presStyleLbl="revTx" presStyleIdx="5" presStyleCnt="6">
        <dgm:presLayoutVars>
          <dgm:bulletEnabled val="1"/>
        </dgm:presLayoutVars>
      </dgm:prSet>
      <dgm:spPr/>
    </dgm:pt>
  </dgm:ptLst>
  <dgm:cxnLst>
    <dgm:cxn modelId="{90C12221-7F8A-40F3-BA10-D4539170ECAA}" srcId="{88BF11E7-5414-4A73-9715-90FB9565FF7B}" destId="{816E1106-E191-45D6-875A-168B594F901D}" srcOrd="3" destOrd="0" parTransId="{BEF0BDEE-CAE6-4B25-BB4A-AC90AB664067}" sibTransId="{A4CEF898-CAC1-4AD0-B617-48BF3680AB51}"/>
    <dgm:cxn modelId="{0E3A2136-C7D3-6B4A-BB35-EC3B20534B5F}" type="presOf" srcId="{E65B2DA5-8B51-4099-8441-1FDBCA0E3530}" destId="{BB482A37-7DBC-864D-AF2C-640B382E73A0}" srcOrd="0" destOrd="0" presId="urn:microsoft.com/office/officeart/2005/8/layout/vList2"/>
    <dgm:cxn modelId="{45AADC3D-BDA8-A248-9C19-30A1B14E1B1C}" type="presOf" srcId="{86487B56-5808-4D62-B719-61791CB2EB44}" destId="{4275E183-C41A-FA41-85B5-E6FAABAAEC68}" srcOrd="0" destOrd="0" presId="urn:microsoft.com/office/officeart/2005/8/layout/vList2"/>
    <dgm:cxn modelId="{A72E5B4B-FB7A-D14C-8D26-FE20D420509A}" type="presOf" srcId="{DD07091B-D624-4833-847D-6F7279782D67}" destId="{BB364B02-54F8-C942-8F52-44D0E4D2D9F6}" srcOrd="0" destOrd="0" presId="urn:microsoft.com/office/officeart/2005/8/layout/vList2"/>
    <dgm:cxn modelId="{D7E50C52-0284-421A-BD2A-48E8F1F51DC8}" srcId="{A78CED47-B269-4A3B-A0FA-F95550C07BE4}" destId="{DD07091B-D624-4833-847D-6F7279782D67}" srcOrd="0" destOrd="0" parTransId="{0814B076-F604-4483-9087-2C207789C675}" sibTransId="{2F041AC3-78A9-4E8F-8E7E-72708FB41644}"/>
    <dgm:cxn modelId="{20289957-112C-1848-A445-3A648ED06E33}" type="presOf" srcId="{BE30EF58-2A83-4945-9B5A-376439E8F256}" destId="{A90E7834-C9FE-0446-8B49-C2BF4FBA40BD}" srcOrd="0" destOrd="0" presId="urn:microsoft.com/office/officeart/2005/8/layout/vList2"/>
    <dgm:cxn modelId="{5D49B56B-641E-4B9F-A434-C5DFD963E3B8}" srcId="{BE30EF58-2A83-4945-9B5A-376439E8F256}" destId="{3500E366-C9FE-4390-8DB6-3F4470EAB430}" srcOrd="0" destOrd="0" parTransId="{2E56193B-0530-4771-9D79-1E2FDC0D0666}" sibTransId="{FB66867D-5E3E-4A87-91D2-CF88F7BA5BC0}"/>
    <dgm:cxn modelId="{631F8278-653F-4693-A12A-1E8898EBB7D9}" srcId="{21DD42C3-9F8F-4F9C-A33E-A326A404FDEA}" destId="{E65B2DA5-8B51-4099-8441-1FDBCA0E3530}" srcOrd="0" destOrd="0" parTransId="{FCA79ACB-7CD7-4991-9D43-B0410F78E0CF}" sibTransId="{51E9415A-99CE-464D-BD92-59EFB7376363}"/>
    <dgm:cxn modelId="{092BD18C-8B01-484F-92E1-F147DF215AB0}" type="presOf" srcId="{81D75C31-DCEB-4A9A-AF2B-579F55D6D651}" destId="{94F1496B-BD39-8547-871D-0F219E8D38CC}" srcOrd="0" destOrd="0" presId="urn:microsoft.com/office/officeart/2005/8/layout/vList2"/>
    <dgm:cxn modelId="{3052B296-754D-534C-8626-D0953AB01D75}" type="presOf" srcId="{A78CED47-B269-4A3B-A0FA-F95550C07BE4}" destId="{3915D10B-2E5E-0C40-A888-9BCF6283C443}" srcOrd="0" destOrd="0" presId="urn:microsoft.com/office/officeart/2005/8/layout/vList2"/>
    <dgm:cxn modelId="{348B729F-4AD1-4355-BE46-585F1765D6A5}" srcId="{88BF11E7-5414-4A73-9715-90FB9565FF7B}" destId="{86487B56-5808-4D62-B719-61791CB2EB44}" srcOrd="4" destOrd="0" parTransId="{E167E114-CDA0-4D82-86F5-F6A8572BC96B}" sibTransId="{F5A3F0ED-C267-4234-ADD5-312B06C26359}"/>
    <dgm:cxn modelId="{61EEF2A3-688B-6C40-BADA-920DF5805EED}" type="presOf" srcId="{5D14765A-9B8F-4717-BF37-4C60D1230AB9}" destId="{14C645D4-DB69-0D46-B3D2-87AAC5566032}" srcOrd="0" destOrd="0" presId="urn:microsoft.com/office/officeart/2005/8/layout/vList2"/>
    <dgm:cxn modelId="{2E516BAB-4124-6941-B66B-4633B8C3389E}" type="presOf" srcId="{63BB2621-13A0-4E89-B172-22F318C70741}" destId="{C5CF1538-4497-CF4A-92D1-75137AEA95E5}" srcOrd="0" destOrd="0" presId="urn:microsoft.com/office/officeart/2005/8/layout/vList2"/>
    <dgm:cxn modelId="{1AB172AC-F514-6349-9E69-1C4164CFFC49}" type="presOf" srcId="{3500E366-C9FE-4390-8DB6-3F4470EAB430}" destId="{FC5F7CAF-281F-9F41-A563-EBF76FA19B5F}" srcOrd="0" destOrd="0" presId="urn:microsoft.com/office/officeart/2005/8/layout/vList2"/>
    <dgm:cxn modelId="{1FBD32B9-AA10-AB41-BEBF-171E61CB81BC}" type="presOf" srcId="{21DD42C3-9F8F-4F9C-A33E-A326A404FDEA}" destId="{EF1D3E8E-80BA-2947-B324-65BDCA8641EE}" srcOrd="0" destOrd="0" presId="urn:microsoft.com/office/officeart/2005/8/layout/vList2"/>
    <dgm:cxn modelId="{58BBEBC1-8571-9D4D-91A4-06ED3312D1B2}" type="presOf" srcId="{88BF11E7-5414-4A73-9715-90FB9565FF7B}" destId="{5F8D138D-96BF-6B4B-A410-5CA38013ACC5}" srcOrd="0" destOrd="0" presId="urn:microsoft.com/office/officeart/2005/8/layout/vList2"/>
    <dgm:cxn modelId="{CEEDA2C5-0B92-4E4B-ADA2-1F4D3D61FBF6}" type="presOf" srcId="{80E6179B-1A1B-4097-BFB1-7DC0F8223E83}" destId="{204613E1-C69B-1F45-BC8D-2BA28CEB0D75}" srcOrd="0" destOrd="0" presId="urn:microsoft.com/office/officeart/2005/8/layout/vList2"/>
    <dgm:cxn modelId="{455DA8C5-4F16-490E-95C3-E90DD7905BCC}" srcId="{816E1106-E191-45D6-875A-168B594F901D}" destId="{5D14765A-9B8F-4717-BF37-4C60D1230AB9}" srcOrd="0" destOrd="0" parTransId="{51CC4100-094E-43AA-A2A5-C2A0C7933C1B}" sibTransId="{96C5A9A0-3FB6-458A-9388-8A6EF04B5ECC}"/>
    <dgm:cxn modelId="{EE9B47C6-FA6D-4B91-A903-DD72D8969D8E}" srcId="{88BF11E7-5414-4A73-9715-90FB9565FF7B}" destId="{81D75C31-DCEB-4A9A-AF2B-579F55D6D651}" srcOrd="5" destOrd="0" parTransId="{59B2C6D1-6A9B-4958-94B6-C296806AE3A1}" sibTransId="{5D7C44B0-1BAA-43FF-B2D0-943B703B98CA}"/>
    <dgm:cxn modelId="{6BFF54D1-D819-416D-884C-0DDC6CF91A17}" srcId="{88BF11E7-5414-4A73-9715-90FB9565FF7B}" destId="{BE30EF58-2A83-4945-9B5A-376439E8F256}" srcOrd="1" destOrd="0" parTransId="{F97DFD6E-555E-4B46-B584-76890C316830}" sibTransId="{CF542BDA-4829-4401-BBBC-B3D330A5CED1}"/>
    <dgm:cxn modelId="{8E946DEB-C055-472C-BEA7-B2A50FE72CD5}" srcId="{86487B56-5808-4D62-B719-61791CB2EB44}" destId="{63BB2621-13A0-4E89-B172-22F318C70741}" srcOrd="0" destOrd="0" parTransId="{D8432E38-A06D-45FB-A62D-7BE44A0F93B1}" sibTransId="{41CA6368-77E5-4093-BEA2-3D325C1CCBDF}"/>
    <dgm:cxn modelId="{D0B3DFEF-5CFD-4D5A-A457-60C0DC776A99}" srcId="{88BF11E7-5414-4A73-9715-90FB9565FF7B}" destId="{21DD42C3-9F8F-4F9C-A33E-A326A404FDEA}" srcOrd="0" destOrd="0" parTransId="{AAF5FB53-5BE7-4C62-83F9-169584BC5D71}" sibTransId="{33E44CF6-4476-4165-9545-6C55C394CB2F}"/>
    <dgm:cxn modelId="{B0493FF7-50BA-4D91-953E-9FA8122E1293}" srcId="{81D75C31-DCEB-4A9A-AF2B-579F55D6D651}" destId="{80E6179B-1A1B-4097-BFB1-7DC0F8223E83}" srcOrd="0" destOrd="0" parTransId="{D71D7C32-DC82-49D3-BBCE-8241A1FE968E}" sibTransId="{9F04FCB7-EEE2-4F89-BD3E-701B2B1B7CCA}"/>
    <dgm:cxn modelId="{114F0BFB-959B-744F-99BD-B54C79955EA4}" type="presOf" srcId="{816E1106-E191-45D6-875A-168B594F901D}" destId="{FCA3919A-0FDC-164D-B027-ACAC3FDDA743}" srcOrd="0" destOrd="0" presId="urn:microsoft.com/office/officeart/2005/8/layout/vList2"/>
    <dgm:cxn modelId="{09DA69FB-209A-4EBF-BDD8-BCB7DEEDDCF9}" srcId="{88BF11E7-5414-4A73-9715-90FB9565FF7B}" destId="{A78CED47-B269-4A3B-A0FA-F95550C07BE4}" srcOrd="2" destOrd="0" parTransId="{65FBFECB-9D17-445F-9D33-8094A9F949CD}" sibTransId="{C354CD37-BED2-4150-92B9-12D1EACE9E58}"/>
    <dgm:cxn modelId="{81302C39-54AD-3844-83CD-032B25D47A57}" type="presParOf" srcId="{5F8D138D-96BF-6B4B-A410-5CA38013ACC5}" destId="{EF1D3E8E-80BA-2947-B324-65BDCA8641EE}" srcOrd="0" destOrd="0" presId="urn:microsoft.com/office/officeart/2005/8/layout/vList2"/>
    <dgm:cxn modelId="{D4381D75-CF97-FB40-8A2F-A5DCEE1AA5C6}" type="presParOf" srcId="{5F8D138D-96BF-6B4B-A410-5CA38013ACC5}" destId="{BB482A37-7DBC-864D-AF2C-640B382E73A0}" srcOrd="1" destOrd="0" presId="urn:microsoft.com/office/officeart/2005/8/layout/vList2"/>
    <dgm:cxn modelId="{6C461414-6264-F047-A9E3-8FBB39BD29CD}" type="presParOf" srcId="{5F8D138D-96BF-6B4B-A410-5CA38013ACC5}" destId="{A90E7834-C9FE-0446-8B49-C2BF4FBA40BD}" srcOrd="2" destOrd="0" presId="urn:microsoft.com/office/officeart/2005/8/layout/vList2"/>
    <dgm:cxn modelId="{D7C440F2-F5C6-604F-9218-6C15ED663ECC}" type="presParOf" srcId="{5F8D138D-96BF-6B4B-A410-5CA38013ACC5}" destId="{FC5F7CAF-281F-9F41-A563-EBF76FA19B5F}" srcOrd="3" destOrd="0" presId="urn:microsoft.com/office/officeart/2005/8/layout/vList2"/>
    <dgm:cxn modelId="{49B534E1-7C78-2347-8B3C-82AAB1D6C85D}" type="presParOf" srcId="{5F8D138D-96BF-6B4B-A410-5CA38013ACC5}" destId="{3915D10B-2E5E-0C40-A888-9BCF6283C443}" srcOrd="4" destOrd="0" presId="urn:microsoft.com/office/officeart/2005/8/layout/vList2"/>
    <dgm:cxn modelId="{1583F20E-DA93-DD4A-8702-D73739F63ACD}" type="presParOf" srcId="{5F8D138D-96BF-6B4B-A410-5CA38013ACC5}" destId="{BB364B02-54F8-C942-8F52-44D0E4D2D9F6}" srcOrd="5" destOrd="0" presId="urn:microsoft.com/office/officeart/2005/8/layout/vList2"/>
    <dgm:cxn modelId="{EB44ED61-2873-CC4B-B5D2-EFB715CD2C2E}" type="presParOf" srcId="{5F8D138D-96BF-6B4B-A410-5CA38013ACC5}" destId="{FCA3919A-0FDC-164D-B027-ACAC3FDDA743}" srcOrd="6" destOrd="0" presId="urn:microsoft.com/office/officeart/2005/8/layout/vList2"/>
    <dgm:cxn modelId="{D7929D4D-362E-6141-A2AA-38C172510677}" type="presParOf" srcId="{5F8D138D-96BF-6B4B-A410-5CA38013ACC5}" destId="{14C645D4-DB69-0D46-B3D2-87AAC5566032}" srcOrd="7" destOrd="0" presId="urn:microsoft.com/office/officeart/2005/8/layout/vList2"/>
    <dgm:cxn modelId="{D7680A62-6AAF-A445-A7D3-6E1236BC25C3}" type="presParOf" srcId="{5F8D138D-96BF-6B4B-A410-5CA38013ACC5}" destId="{4275E183-C41A-FA41-85B5-E6FAABAAEC68}" srcOrd="8" destOrd="0" presId="urn:microsoft.com/office/officeart/2005/8/layout/vList2"/>
    <dgm:cxn modelId="{AF498F83-D76F-064D-9BE4-FD60AC3EAF2E}" type="presParOf" srcId="{5F8D138D-96BF-6B4B-A410-5CA38013ACC5}" destId="{C5CF1538-4497-CF4A-92D1-75137AEA95E5}" srcOrd="9" destOrd="0" presId="urn:microsoft.com/office/officeart/2005/8/layout/vList2"/>
    <dgm:cxn modelId="{EFF32619-4477-E14D-98D7-271BEB7A7AE8}" type="presParOf" srcId="{5F8D138D-96BF-6B4B-A410-5CA38013ACC5}" destId="{94F1496B-BD39-8547-871D-0F219E8D38CC}" srcOrd="10" destOrd="0" presId="urn:microsoft.com/office/officeart/2005/8/layout/vList2"/>
    <dgm:cxn modelId="{13499D7A-D32C-6A45-938B-A35BF7573BC7}" type="presParOf" srcId="{5F8D138D-96BF-6B4B-A410-5CA38013ACC5}" destId="{204613E1-C69B-1F45-BC8D-2BA28CEB0D75}" srcOrd="1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F0439D-5851-4014-83F8-00D73D0EA7BB}"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A23A7BA8-B73E-4022-8F62-1A37E6546B5D}">
      <dgm:prSet/>
      <dgm:spPr/>
      <dgm:t>
        <a:bodyPr/>
        <a:lstStyle/>
        <a:p>
          <a:r>
            <a:rPr lang="en-US"/>
            <a:t>Determine tribal affiliation of the dying individual and their family as well as degree of acculturation</a:t>
          </a:r>
        </a:p>
      </dgm:t>
    </dgm:pt>
    <dgm:pt modelId="{5DB03FEB-87E4-43B4-B7A2-913084491AEF}" type="parTrans" cxnId="{394F232E-4E78-495C-9D04-E66C97F49468}">
      <dgm:prSet/>
      <dgm:spPr/>
      <dgm:t>
        <a:bodyPr/>
        <a:lstStyle/>
        <a:p>
          <a:endParaRPr lang="en-US"/>
        </a:p>
      </dgm:t>
    </dgm:pt>
    <dgm:pt modelId="{A0B61869-AD01-4864-8DB2-CBC9CB515FEC}" type="sibTrans" cxnId="{394F232E-4E78-495C-9D04-E66C97F49468}">
      <dgm:prSet/>
      <dgm:spPr/>
      <dgm:t>
        <a:bodyPr/>
        <a:lstStyle/>
        <a:p>
          <a:endParaRPr lang="en-US"/>
        </a:p>
      </dgm:t>
    </dgm:pt>
    <dgm:pt modelId="{8BF9C2B5-F74D-4BA8-B30A-21B85552E887}">
      <dgm:prSet/>
      <dgm:spPr/>
      <dgm:t>
        <a:bodyPr/>
        <a:lstStyle/>
        <a:p>
          <a:r>
            <a:rPr lang="en-US"/>
            <a:t>Primary and secondary languages should be determined as well as the level of education</a:t>
          </a:r>
        </a:p>
      </dgm:t>
    </dgm:pt>
    <dgm:pt modelId="{97867A26-0E5E-469A-AAD3-027F2D4BEDC3}" type="parTrans" cxnId="{5345979B-EB1E-4D68-806E-AAE48A34BF60}">
      <dgm:prSet/>
      <dgm:spPr/>
      <dgm:t>
        <a:bodyPr/>
        <a:lstStyle/>
        <a:p>
          <a:endParaRPr lang="en-US"/>
        </a:p>
      </dgm:t>
    </dgm:pt>
    <dgm:pt modelId="{1682B121-B1AD-464F-9857-29EF8ECB5B91}" type="sibTrans" cxnId="{5345979B-EB1E-4D68-806E-AAE48A34BF60}">
      <dgm:prSet/>
      <dgm:spPr/>
      <dgm:t>
        <a:bodyPr/>
        <a:lstStyle/>
        <a:p>
          <a:endParaRPr lang="en-US"/>
        </a:p>
      </dgm:t>
    </dgm:pt>
    <dgm:pt modelId="{52290A0C-1D5C-4895-99AB-4FD0CA858F9C}">
      <dgm:prSet/>
      <dgm:spPr/>
      <dgm:t>
        <a:bodyPr/>
        <a:lstStyle/>
        <a:p>
          <a:r>
            <a:rPr lang="en-US"/>
            <a:t>Soft tones and polite speech are appreciated by most individuals</a:t>
          </a:r>
        </a:p>
      </dgm:t>
    </dgm:pt>
    <dgm:pt modelId="{621345A4-69E9-4C1E-A78B-C6C00B6E700F}" type="parTrans" cxnId="{9E6ABDBC-AEA6-49DD-95F1-C13D7D67CA49}">
      <dgm:prSet/>
      <dgm:spPr/>
      <dgm:t>
        <a:bodyPr/>
        <a:lstStyle/>
        <a:p>
          <a:endParaRPr lang="en-US"/>
        </a:p>
      </dgm:t>
    </dgm:pt>
    <dgm:pt modelId="{30268E87-38EC-4979-9727-01E37DD61D10}" type="sibTrans" cxnId="{9E6ABDBC-AEA6-49DD-95F1-C13D7D67CA49}">
      <dgm:prSet/>
      <dgm:spPr/>
      <dgm:t>
        <a:bodyPr/>
        <a:lstStyle/>
        <a:p>
          <a:endParaRPr lang="en-US"/>
        </a:p>
      </dgm:t>
    </dgm:pt>
    <dgm:pt modelId="{E6EF65C1-7F20-469B-A04A-3748E0AD7BB7}">
      <dgm:prSet/>
      <dgm:spPr/>
      <dgm:t>
        <a:bodyPr/>
        <a:lstStyle/>
        <a:p>
          <a:r>
            <a:rPr lang="en-US" dirty="0"/>
            <a:t>Do not interrupt the patient/family as they speak as long pauses may be part of communication</a:t>
          </a:r>
        </a:p>
      </dgm:t>
    </dgm:pt>
    <dgm:pt modelId="{0F8766E8-36ED-4F26-8976-6494DB73F779}" type="parTrans" cxnId="{4CCB96AB-F21A-4958-ADBB-084884049FA0}">
      <dgm:prSet/>
      <dgm:spPr/>
      <dgm:t>
        <a:bodyPr/>
        <a:lstStyle/>
        <a:p>
          <a:endParaRPr lang="en-US"/>
        </a:p>
      </dgm:t>
    </dgm:pt>
    <dgm:pt modelId="{C0682BDE-9485-4989-8743-FFCED8C27DBA}" type="sibTrans" cxnId="{4CCB96AB-F21A-4958-ADBB-084884049FA0}">
      <dgm:prSet/>
      <dgm:spPr/>
      <dgm:t>
        <a:bodyPr/>
        <a:lstStyle/>
        <a:p>
          <a:endParaRPr lang="en-US"/>
        </a:p>
      </dgm:t>
    </dgm:pt>
    <dgm:pt modelId="{EC7E8B6C-553D-4DF9-A1AD-46F817733017}">
      <dgm:prSet/>
      <dgm:spPr/>
      <dgm:t>
        <a:bodyPr/>
        <a:lstStyle/>
        <a:p>
          <a:r>
            <a:rPr lang="en-US"/>
            <a:t>Consents and decision making should include asking the individual if others need to be consulted</a:t>
          </a:r>
        </a:p>
      </dgm:t>
    </dgm:pt>
    <dgm:pt modelId="{0DAB7388-A5CE-4BCE-8AFF-70EA6A756089}" type="parTrans" cxnId="{D0EBC968-82A2-4F8D-BAB8-EA062D12992B}">
      <dgm:prSet/>
      <dgm:spPr/>
      <dgm:t>
        <a:bodyPr/>
        <a:lstStyle/>
        <a:p>
          <a:endParaRPr lang="en-US"/>
        </a:p>
      </dgm:t>
    </dgm:pt>
    <dgm:pt modelId="{160F1E4D-5E35-4DA5-A514-F0304D90B2DF}" type="sibTrans" cxnId="{D0EBC968-82A2-4F8D-BAB8-EA062D12992B}">
      <dgm:prSet/>
      <dgm:spPr/>
      <dgm:t>
        <a:bodyPr/>
        <a:lstStyle/>
        <a:p>
          <a:endParaRPr lang="en-US"/>
        </a:p>
      </dgm:t>
    </dgm:pt>
    <dgm:pt modelId="{805B5BCF-0C0A-4938-B1A0-FC220FF91507}">
      <dgm:prSet/>
      <dgm:spPr/>
      <dgm:t>
        <a:bodyPr/>
        <a:lstStyle/>
        <a:p>
          <a:r>
            <a:rPr lang="en-US" dirty="0"/>
            <a:t>Value is placed on personal autonomy but often the family will need to be included, written consents may be viewed with distrust</a:t>
          </a:r>
        </a:p>
      </dgm:t>
    </dgm:pt>
    <dgm:pt modelId="{C53DA3C4-C339-48CE-9AD9-2625997C30B9}" type="parTrans" cxnId="{04B426B5-C219-4584-9E45-3CCB6AEBC1C7}">
      <dgm:prSet/>
      <dgm:spPr/>
      <dgm:t>
        <a:bodyPr/>
        <a:lstStyle/>
        <a:p>
          <a:endParaRPr lang="en-US"/>
        </a:p>
      </dgm:t>
    </dgm:pt>
    <dgm:pt modelId="{374CBDD5-D83A-434C-9F32-89E6E3B27AED}" type="sibTrans" cxnId="{04B426B5-C219-4584-9E45-3CCB6AEBC1C7}">
      <dgm:prSet/>
      <dgm:spPr/>
      <dgm:t>
        <a:bodyPr/>
        <a:lstStyle/>
        <a:p>
          <a:endParaRPr lang="en-US"/>
        </a:p>
      </dgm:t>
    </dgm:pt>
    <dgm:pt modelId="{8DE7C6A4-1BDB-4DDD-B60F-DA8AEB2E448D}">
      <dgm:prSet/>
      <dgm:spPr/>
      <dgm:t>
        <a:bodyPr/>
        <a:lstStyle/>
        <a:p>
          <a:r>
            <a:rPr lang="en-US"/>
            <a:t>Discussion of terminal illness with the individual and the family should be approached with compassion and respect for the culture and beliefs</a:t>
          </a:r>
        </a:p>
      </dgm:t>
    </dgm:pt>
    <dgm:pt modelId="{34D8A3C5-F333-4044-BAE1-031A47BF9B56}" type="parTrans" cxnId="{54C0927E-0C37-47CF-BA6F-C2B30B38E726}">
      <dgm:prSet/>
      <dgm:spPr/>
      <dgm:t>
        <a:bodyPr/>
        <a:lstStyle/>
        <a:p>
          <a:endParaRPr lang="en-US"/>
        </a:p>
      </dgm:t>
    </dgm:pt>
    <dgm:pt modelId="{98351804-30A9-4B4B-BF90-5C3658D2A505}" type="sibTrans" cxnId="{54C0927E-0C37-47CF-BA6F-C2B30B38E726}">
      <dgm:prSet/>
      <dgm:spPr/>
      <dgm:t>
        <a:bodyPr/>
        <a:lstStyle/>
        <a:p>
          <a:endParaRPr lang="en-US"/>
        </a:p>
      </dgm:t>
    </dgm:pt>
    <dgm:pt modelId="{FE39E30B-4506-3042-B1A3-106282C788E8}" type="pres">
      <dgm:prSet presAssocID="{28F0439D-5851-4014-83F8-00D73D0EA7BB}" presName="linear" presStyleCnt="0">
        <dgm:presLayoutVars>
          <dgm:animLvl val="lvl"/>
          <dgm:resizeHandles val="exact"/>
        </dgm:presLayoutVars>
      </dgm:prSet>
      <dgm:spPr/>
    </dgm:pt>
    <dgm:pt modelId="{370FE16A-E664-BE41-81BE-AE045929D5AE}" type="pres">
      <dgm:prSet presAssocID="{A23A7BA8-B73E-4022-8F62-1A37E6546B5D}" presName="parentText" presStyleLbl="node1" presStyleIdx="0" presStyleCnt="7">
        <dgm:presLayoutVars>
          <dgm:chMax val="0"/>
          <dgm:bulletEnabled val="1"/>
        </dgm:presLayoutVars>
      </dgm:prSet>
      <dgm:spPr/>
    </dgm:pt>
    <dgm:pt modelId="{C59AB8B9-311B-0D40-92EA-7B705951DEA4}" type="pres">
      <dgm:prSet presAssocID="{A0B61869-AD01-4864-8DB2-CBC9CB515FEC}" presName="spacer" presStyleCnt="0"/>
      <dgm:spPr/>
    </dgm:pt>
    <dgm:pt modelId="{BCBE01BB-AD8C-A54F-8A68-2849C46F2556}" type="pres">
      <dgm:prSet presAssocID="{8BF9C2B5-F74D-4BA8-B30A-21B85552E887}" presName="parentText" presStyleLbl="node1" presStyleIdx="1" presStyleCnt="7">
        <dgm:presLayoutVars>
          <dgm:chMax val="0"/>
          <dgm:bulletEnabled val="1"/>
        </dgm:presLayoutVars>
      </dgm:prSet>
      <dgm:spPr/>
    </dgm:pt>
    <dgm:pt modelId="{36DCF0ED-612D-4844-8CE7-9626FFB581AA}" type="pres">
      <dgm:prSet presAssocID="{1682B121-B1AD-464F-9857-29EF8ECB5B91}" presName="spacer" presStyleCnt="0"/>
      <dgm:spPr/>
    </dgm:pt>
    <dgm:pt modelId="{524E79D2-A81C-F14F-A17D-317EC6DF5AC1}" type="pres">
      <dgm:prSet presAssocID="{52290A0C-1D5C-4895-99AB-4FD0CA858F9C}" presName="parentText" presStyleLbl="node1" presStyleIdx="2" presStyleCnt="7">
        <dgm:presLayoutVars>
          <dgm:chMax val="0"/>
          <dgm:bulletEnabled val="1"/>
        </dgm:presLayoutVars>
      </dgm:prSet>
      <dgm:spPr/>
    </dgm:pt>
    <dgm:pt modelId="{998D584E-4E91-5246-8BA4-224F47F7C557}" type="pres">
      <dgm:prSet presAssocID="{30268E87-38EC-4979-9727-01E37DD61D10}" presName="spacer" presStyleCnt="0"/>
      <dgm:spPr/>
    </dgm:pt>
    <dgm:pt modelId="{8BB215FF-6BBE-0549-9822-DE0DF206136A}" type="pres">
      <dgm:prSet presAssocID="{E6EF65C1-7F20-469B-A04A-3748E0AD7BB7}" presName="parentText" presStyleLbl="node1" presStyleIdx="3" presStyleCnt="7">
        <dgm:presLayoutVars>
          <dgm:chMax val="0"/>
          <dgm:bulletEnabled val="1"/>
        </dgm:presLayoutVars>
      </dgm:prSet>
      <dgm:spPr/>
    </dgm:pt>
    <dgm:pt modelId="{79EDB0FC-810A-F34C-AC76-80C7F30363E8}" type="pres">
      <dgm:prSet presAssocID="{C0682BDE-9485-4989-8743-FFCED8C27DBA}" presName="spacer" presStyleCnt="0"/>
      <dgm:spPr/>
    </dgm:pt>
    <dgm:pt modelId="{069C5A8A-19D7-7A4B-A7F8-327C90F77F74}" type="pres">
      <dgm:prSet presAssocID="{EC7E8B6C-553D-4DF9-A1AD-46F817733017}" presName="parentText" presStyleLbl="node1" presStyleIdx="4" presStyleCnt="7">
        <dgm:presLayoutVars>
          <dgm:chMax val="0"/>
          <dgm:bulletEnabled val="1"/>
        </dgm:presLayoutVars>
      </dgm:prSet>
      <dgm:spPr/>
    </dgm:pt>
    <dgm:pt modelId="{DE842350-EAD9-E44A-8527-964F8B8B6F0B}" type="pres">
      <dgm:prSet presAssocID="{160F1E4D-5E35-4DA5-A514-F0304D90B2DF}" presName="spacer" presStyleCnt="0"/>
      <dgm:spPr/>
    </dgm:pt>
    <dgm:pt modelId="{3D7B31CF-0570-0745-BFC1-67867FA29E2F}" type="pres">
      <dgm:prSet presAssocID="{805B5BCF-0C0A-4938-B1A0-FC220FF91507}" presName="parentText" presStyleLbl="node1" presStyleIdx="5" presStyleCnt="7">
        <dgm:presLayoutVars>
          <dgm:chMax val="0"/>
          <dgm:bulletEnabled val="1"/>
        </dgm:presLayoutVars>
      </dgm:prSet>
      <dgm:spPr/>
    </dgm:pt>
    <dgm:pt modelId="{0F21F655-A12F-584B-867A-D7BCEFD24DF9}" type="pres">
      <dgm:prSet presAssocID="{374CBDD5-D83A-434C-9F32-89E6E3B27AED}" presName="spacer" presStyleCnt="0"/>
      <dgm:spPr/>
    </dgm:pt>
    <dgm:pt modelId="{ED9879BA-9B09-EB4B-BE88-F6212F1ECE9D}" type="pres">
      <dgm:prSet presAssocID="{8DE7C6A4-1BDB-4DDD-B60F-DA8AEB2E448D}" presName="parentText" presStyleLbl="node1" presStyleIdx="6" presStyleCnt="7">
        <dgm:presLayoutVars>
          <dgm:chMax val="0"/>
          <dgm:bulletEnabled val="1"/>
        </dgm:presLayoutVars>
      </dgm:prSet>
      <dgm:spPr/>
    </dgm:pt>
  </dgm:ptLst>
  <dgm:cxnLst>
    <dgm:cxn modelId="{315ACD11-60BC-6146-8DC6-42D8040F3107}" type="presOf" srcId="{E6EF65C1-7F20-469B-A04A-3748E0AD7BB7}" destId="{8BB215FF-6BBE-0549-9822-DE0DF206136A}" srcOrd="0" destOrd="0" presId="urn:microsoft.com/office/officeart/2005/8/layout/vList2"/>
    <dgm:cxn modelId="{394F232E-4E78-495C-9D04-E66C97F49468}" srcId="{28F0439D-5851-4014-83F8-00D73D0EA7BB}" destId="{A23A7BA8-B73E-4022-8F62-1A37E6546B5D}" srcOrd="0" destOrd="0" parTransId="{5DB03FEB-87E4-43B4-B7A2-913084491AEF}" sibTransId="{A0B61869-AD01-4864-8DB2-CBC9CB515FEC}"/>
    <dgm:cxn modelId="{B01B8B54-451E-134C-BF51-4DC2AE85C255}" type="presOf" srcId="{805B5BCF-0C0A-4938-B1A0-FC220FF91507}" destId="{3D7B31CF-0570-0745-BFC1-67867FA29E2F}" srcOrd="0" destOrd="0" presId="urn:microsoft.com/office/officeart/2005/8/layout/vList2"/>
    <dgm:cxn modelId="{D0EBC968-82A2-4F8D-BAB8-EA062D12992B}" srcId="{28F0439D-5851-4014-83F8-00D73D0EA7BB}" destId="{EC7E8B6C-553D-4DF9-A1AD-46F817733017}" srcOrd="4" destOrd="0" parTransId="{0DAB7388-A5CE-4BCE-8AFF-70EA6A756089}" sibTransId="{160F1E4D-5E35-4DA5-A514-F0304D90B2DF}"/>
    <dgm:cxn modelId="{54C0927E-0C37-47CF-BA6F-C2B30B38E726}" srcId="{28F0439D-5851-4014-83F8-00D73D0EA7BB}" destId="{8DE7C6A4-1BDB-4DDD-B60F-DA8AEB2E448D}" srcOrd="6" destOrd="0" parTransId="{34D8A3C5-F333-4044-BAE1-031A47BF9B56}" sibTransId="{98351804-30A9-4B4B-BF90-5C3658D2A505}"/>
    <dgm:cxn modelId="{5345979B-EB1E-4D68-806E-AAE48A34BF60}" srcId="{28F0439D-5851-4014-83F8-00D73D0EA7BB}" destId="{8BF9C2B5-F74D-4BA8-B30A-21B85552E887}" srcOrd="1" destOrd="0" parTransId="{97867A26-0E5E-469A-AAD3-027F2D4BEDC3}" sibTransId="{1682B121-B1AD-464F-9857-29EF8ECB5B91}"/>
    <dgm:cxn modelId="{E653C5A3-9DAF-884C-A8A1-D22418086121}" type="presOf" srcId="{8DE7C6A4-1BDB-4DDD-B60F-DA8AEB2E448D}" destId="{ED9879BA-9B09-EB4B-BE88-F6212F1ECE9D}" srcOrd="0" destOrd="0" presId="urn:microsoft.com/office/officeart/2005/8/layout/vList2"/>
    <dgm:cxn modelId="{51E6E6A6-5FCD-D04E-A0F9-E8D4DCFDF033}" type="presOf" srcId="{52290A0C-1D5C-4895-99AB-4FD0CA858F9C}" destId="{524E79D2-A81C-F14F-A17D-317EC6DF5AC1}" srcOrd="0" destOrd="0" presId="urn:microsoft.com/office/officeart/2005/8/layout/vList2"/>
    <dgm:cxn modelId="{4CCB96AB-F21A-4958-ADBB-084884049FA0}" srcId="{28F0439D-5851-4014-83F8-00D73D0EA7BB}" destId="{E6EF65C1-7F20-469B-A04A-3748E0AD7BB7}" srcOrd="3" destOrd="0" parTransId="{0F8766E8-36ED-4F26-8976-6494DB73F779}" sibTransId="{C0682BDE-9485-4989-8743-FFCED8C27DBA}"/>
    <dgm:cxn modelId="{6E4853B0-CF47-C749-8585-BA71EF338CEE}" type="presOf" srcId="{8BF9C2B5-F74D-4BA8-B30A-21B85552E887}" destId="{BCBE01BB-AD8C-A54F-8A68-2849C46F2556}" srcOrd="0" destOrd="0" presId="urn:microsoft.com/office/officeart/2005/8/layout/vList2"/>
    <dgm:cxn modelId="{04B426B5-C219-4584-9E45-3CCB6AEBC1C7}" srcId="{28F0439D-5851-4014-83F8-00D73D0EA7BB}" destId="{805B5BCF-0C0A-4938-B1A0-FC220FF91507}" srcOrd="5" destOrd="0" parTransId="{C53DA3C4-C339-48CE-9AD9-2625997C30B9}" sibTransId="{374CBDD5-D83A-434C-9F32-89E6E3B27AED}"/>
    <dgm:cxn modelId="{CE5B9EB5-68EA-6342-B858-BEF6B7D6647E}" type="presOf" srcId="{A23A7BA8-B73E-4022-8F62-1A37E6546B5D}" destId="{370FE16A-E664-BE41-81BE-AE045929D5AE}" srcOrd="0" destOrd="0" presId="urn:microsoft.com/office/officeart/2005/8/layout/vList2"/>
    <dgm:cxn modelId="{9E6ABDBC-AEA6-49DD-95F1-C13D7D67CA49}" srcId="{28F0439D-5851-4014-83F8-00D73D0EA7BB}" destId="{52290A0C-1D5C-4895-99AB-4FD0CA858F9C}" srcOrd="2" destOrd="0" parTransId="{621345A4-69E9-4C1E-A78B-C6C00B6E700F}" sibTransId="{30268E87-38EC-4979-9727-01E37DD61D10}"/>
    <dgm:cxn modelId="{98B96BE6-B065-C940-8674-FE943EB5B7F3}" type="presOf" srcId="{EC7E8B6C-553D-4DF9-A1AD-46F817733017}" destId="{069C5A8A-19D7-7A4B-A7F8-327C90F77F74}" srcOrd="0" destOrd="0" presId="urn:microsoft.com/office/officeart/2005/8/layout/vList2"/>
    <dgm:cxn modelId="{3A1DDDFE-EF93-064C-9D28-64099F590C77}" type="presOf" srcId="{28F0439D-5851-4014-83F8-00D73D0EA7BB}" destId="{FE39E30B-4506-3042-B1A3-106282C788E8}" srcOrd="0" destOrd="0" presId="urn:microsoft.com/office/officeart/2005/8/layout/vList2"/>
    <dgm:cxn modelId="{99F14E0B-2B5A-D949-8E84-825067826476}" type="presParOf" srcId="{FE39E30B-4506-3042-B1A3-106282C788E8}" destId="{370FE16A-E664-BE41-81BE-AE045929D5AE}" srcOrd="0" destOrd="0" presId="urn:microsoft.com/office/officeart/2005/8/layout/vList2"/>
    <dgm:cxn modelId="{8F16EB01-472E-7A49-BFB4-240302C3F8A9}" type="presParOf" srcId="{FE39E30B-4506-3042-B1A3-106282C788E8}" destId="{C59AB8B9-311B-0D40-92EA-7B705951DEA4}" srcOrd="1" destOrd="0" presId="urn:microsoft.com/office/officeart/2005/8/layout/vList2"/>
    <dgm:cxn modelId="{CC5FFCA4-E00C-E94D-AB50-B540138F2AEB}" type="presParOf" srcId="{FE39E30B-4506-3042-B1A3-106282C788E8}" destId="{BCBE01BB-AD8C-A54F-8A68-2849C46F2556}" srcOrd="2" destOrd="0" presId="urn:microsoft.com/office/officeart/2005/8/layout/vList2"/>
    <dgm:cxn modelId="{37883EE7-9F93-4140-AF13-F33370CE5D81}" type="presParOf" srcId="{FE39E30B-4506-3042-B1A3-106282C788E8}" destId="{36DCF0ED-612D-4844-8CE7-9626FFB581AA}" srcOrd="3" destOrd="0" presId="urn:microsoft.com/office/officeart/2005/8/layout/vList2"/>
    <dgm:cxn modelId="{EDC05CA7-3EEC-8A41-865D-8D3763F74D7E}" type="presParOf" srcId="{FE39E30B-4506-3042-B1A3-106282C788E8}" destId="{524E79D2-A81C-F14F-A17D-317EC6DF5AC1}" srcOrd="4" destOrd="0" presId="urn:microsoft.com/office/officeart/2005/8/layout/vList2"/>
    <dgm:cxn modelId="{4009932E-CAAC-DC47-8806-40319601B387}" type="presParOf" srcId="{FE39E30B-4506-3042-B1A3-106282C788E8}" destId="{998D584E-4E91-5246-8BA4-224F47F7C557}" srcOrd="5" destOrd="0" presId="urn:microsoft.com/office/officeart/2005/8/layout/vList2"/>
    <dgm:cxn modelId="{26B4F932-F1C8-0D43-BFE8-C6C0EC5490B1}" type="presParOf" srcId="{FE39E30B-4506-3042-B1A3-106282C788E8}" destId="{8BB215FF-6BBE-0549-9822-DE0DF206136A}" srcOrd="6" destOrd="0" presId="urn:microsoft.com/office/officeart/2005/8/layout/vList2"/>
    <dgm:cxn modelId="{E7DCAF96-21B2-B147-ABB2-D2B2201AB809}" type="presParOf" srcId="{FE39E30B-4506-3042-B1A3-106282C788E8}" destId="{79EDB0FC-810A-F34C-AC76-80C7F30363E8}" srcOrd="7" destOrd="0" presId="urn:microsoft.com/office/officeart/2005/8/layout/vList2"/>
    <dgm:cxn modelId="{455D74C9-6ECA-4545-B181-4AA4E0DA9980}" type="presParOf" srcId="{FE39E30B-4506-3042-B1A3-106282C788E8}" destId="{069C5A8A-19D7-7A4B-A7F8-327C90F77F74}" srcOrd="8" destOrd="0" presId="urn:microsoft.com/office/officeart/2005/8/layout/vList2"/>
    <dgm:cxn modelId="{B5E3CDB6-1688-CD48-844B-79974A519BC0}" type="presParOf" srcId="{FE39E30B-4506-3042-B1A3-106282C788E8}" destId="{DE842350-EAD9-E44A-8527-964F8B8B6F0B}" srcOrd="9" destOrd="0" presId="urn:microsoft.com/office/officeart/2005/8/layout/vList2"/>
    <dgm:cxn modelId="{19CAEA55-20EB-D34D-950B-558F3894EB97}" type="presParOf" srcId="{FE39E30B-4506-3042-B1A3-106282C788E8}" destId="{3D7B31CF-0570-0745-BFC1-67867FA29E2F}" srcOrd="10" destOrd="0" presId="urn:microsoft.com/office/officeart/2005/8/layout/vList2"/>
    <dgm:cxn modelId="{6267692D-3220-8F48-9031-49B93D4CBAFC}" type="presParOf" srcId="{FE39E30B-4506-3042-B1A3-106282C788E8}" destId="{0F21F655-A12F-584B-867A-D7BCEFD24DF9}" srcOrd="11" destOrd="0" presId="urn:microsoft.com/office/officeart/2005/8/layout/vList2"/>
    <dgm:cxn modelId="{46363BA1-CCFA-E248-A117-0E7EE5BC6A68}" type="presParOf" srcId="{FE39E30B-4506-3042-B1A3-106282C788E8}" destId="{ED9879BA-9B09-EB4B-BE88-F6212F1ECE9D}"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720D64E-58EC-4524-A596-C4DD760861BC}"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B01B2483-E2E5-48B6-AA51-C9234C3BBD99}">
      <dgm:prSet/>
      <dgm:spPr/>
      <dgm:t>
        <a:bodyPr/>
        <a:lstStyle/>
        <a:p>
          <a:r>
            <a:rPr lang="en-US"/>
            <a:t>Culture expands beyond ethnicity. </a:t>
          </a:r>
        </a:p>
      </dgm:t>
    </dgm:pt>
    <dgm:pt modelId="{4F8C9F33-563F-4A60-944C-52A5149EF354}" type="parTrans" cxnId="{8C8A986F-7FAA-42B6-859A-994C8B043169}">
      <dgm:prSet/>
      <dgm:spPr/>
      <dgm:t>
        <a:bodyPr/>
        <a:lstStyle/>
        <a:p>
          <a:endParaRPr lang="en-US"/>
        </a:p>
      </dgm:t>
    </dgm:pt>
    <dgm:pt modelId="{59210AD8-9AA0-45CD-BF7C-DF39ADDF5231}" type="sibTrans" cxnId="{8C8A986F-7FAA-42B6-859A-994C8B043169}">
      <dgm:prSet/>
      <dgm:spPr/>
      <dgm:t>
        <a:bodyPr/>
        <a:lstStyle/>
        <a:p>
          <a:endParaRPr lang="en-US"/>
        </a:p>
      </dgm:t>
    </dgm:pt>
    <dgm:pt modelId="{FC256712-FDC7-4132-83CF-B4FEF9850497}">
      <dgm:prSet/>
      <dgm:spPr/>
      <dgm:t>
        <a:bodyPr/>
        <a:lstStyle/>
        <a:p>
          <a:r>
            <a:rPr lang="en-US"/>
            <a:t>Indigenous population is regionally/nationally widely diverse.</a:t>
          </a:r>
        </a:p>
      </dgm:t>
    </dgm:pt>
    <dgm:pt modelId="{A32ED873-3EF3-4B22-845E-5270B83E261B}" type="parTrans" cxnId="{5A73000E-98A3-4311-8EFD-B48AD96E3811}">
      <dgm:prSet/>
      <dgm:spPr/>
      <dgm:t>
        <a:bodyPr/>
        <a:lstStyle/>
        <a:p>
          <a:endParaRPr lang="en-US"/>
        </a:p>
      </dgm:t>
    </dgm:pt>
    <dgm:pt modelId="{EB6138E8-A15E-49C4-9A71-1BA793314AD4}" type="sibTrans" cxnId="{5A73000E-98A3-4311-8EFD-B48AD96E3811}">
      <dgm:prSet/>
      <dgm:spPr/>
      <dgm:t>
        <a:bodyPr/>
        <a:lstStyle/>
        <a:p>
          <a:endParaRPr lang="en-US"/>
        </a:p>
      </dgm:t>
    </dgm:pt>
    <dgm:pt modelId="{332AF49D-D0AA-47C5-8771-27B6875B9CC6}">
      <dgm:prSet/>
      <dgm:spPr/>
      <dgm:t>
        <a:bodyPr/>
        <a:lstStyle/>
        <a:p>
          <a:r>
            <a:rPr lang="en-US" dirty="0"/>
            <a:t>There has been recent historical trauma that has affected the view of mainstream society.</a:t>
          </a:r>
        </a:p>
      </dgm:t>
    </dgm:pt>
    <dgm:pt modelId="{42F5F563-5D21-4B3D-A786-25462DF93352}" type="parTrans" cxnId="{57DBB67D-9738-4229-99C0-3E6CB6C106DD}">
      <dgm:prSet/>
      <dgm:spPr/>
      <dgm:t>
        <a:bodyPr/>
        <a:lstStyle/>
        <a:p>
          <a:endParaRPr lang="en-US"/>
        </a:p>
      </dgm:t>
    </dgm:pt>
    <dgm:pt modelId="{524B8EE9-7078-4223-B26E-88D6B00A8AFB}" type="sibTrans" cxnId="{57DBB67D-9738-4229-99C0-3E6CB6C106DD}">
      <dgm:prSet/>
      <dgm:spPr/>
      <dgm:t>
        <a:bodyPr/>
        <a:lstStyle/>
        <a:p>
          <a:endParaRPr lang="en-US"/>
        </a:p>
      </dgm:t>
    </dgm:pt>
    <dgm:pt modelId="{60587B3A-E757-4B7B-AE69-BE4B4E78F09D}">
      <dgm:prSet/>
      <dgm:spPr/>
      <dgm:t>
        <a:bodyPr/>
        <a:lstStyle/>
        <a:p>
          <a:r>
            <a:rPr lang="en-US" dirty="0"/>
            <a:t>Considerations of cultural diversity and lack of trust are important when addressing palliative and end of life.</a:t>
          </a:r>
        </a:p>
      </dgm:t>
    </dgm:pt>
    <dgm:pt modelId="{8CBA13B3-D221-4839-B812-E30E427678AF}" type="parTrans" cxnId="{44921777-63B6-425E-A32B-62D0F0341F4A}">
      <dgm:prSet/>
      <dgm:spPr/>
      <dgm:t>
        <a:bodyPr/>
        <a:lstStyle/>
        <a:p>
          <a:endParaRPr lang="en-US"/>
        </a:p>
      </dgm:t>
    </dgm:pt>
    <dgm:pt modelId="{84F577EF-3A6D-4CFE-848E-B6607FC77200}" type="sibTrans" cxnId="{44921777-63B6-425E-A32B-62D0F0341F4A}">
      <dgm:prSet/>
      <dgm:spPr/>
      <dgm:t>
        <a:bodyPr/>
        <a:lstStyle/>
        <a:p>
          <a:endParaRPr lang="en-US"/>
        </a:p>
      </dgm:t>
    </dgm:pt>
    <dgm:pt modelId="{B275473F-5E6A-BB47-93AC-F12C3BBEE956}" type="pres">
      <dgm:prSet presAssocID="{5720D64E-58EC-4524-A596-C4DD760861BC}" presName="linear" presStyleCnt="0">
        <dgm:presLayoutVars>
          <dgm:animLvl val="lvl"/>
          <dgm:resizeHandles val="exact"/>
        </dgm:presLayoutVars>
      </dgm:prSet>
      <dgm:spPr/>
    </dgm:pt>
    <dgm:pt modelId="{33A16234-CF9E-E547-B36F-863FB428806A}" type="pres">
      <dgm:prSet presAssocID="{B01B2483-E2E5-48B6-AA51-C9234C3BBD99}" presName="parentText" presStyleLbl="node1" presStyleIdx="0" presStyleCnt="4">
        <dgm:presLayoutVars>
          <dgm:chMax val="0"/>
          <dgm:bulletEnabled val="1"/>
        </dgm:presLayoutVars>
      </dgm:prSet>
      <dgm:spPr/>
    </dgm:pt>
    <dgm:pt modelId="{F74DDF85-AD23-4F40-8AA2-CF06CBF40504}" type="pres">
      <dgm:prSet presAssocID="{59210AD8-9AA0-45CD-BF7C-DF39ADDF5231}" presName="spacer" presStyleCnt="0"/>
      <dgm:spPr/>
    </dgm:pt>
    <dgm:pt modelId="{EC3B1D75-3958-784A-8D4D-504C3DE76E90}" type="pres">
      <dgm:prSet presAssocID="{FC256712-FDC7-4132-83CF-B4FEF9850497}" presName="parentText" presStyleLbl="node1" presStyleIdx="1" presStyleCnt="4">
        <dgm:presLayoutVars>
          <dgm:chMax val="0"/>
          <dgm:bulletEnabled val="1"/>
        </dgm:presLayoutVars>
      </dgm:prSet>
      <dgm:spPr/>
    </dgm:pt>
    <dgm:pt modelId="{28E7BC88-632B-6E40-9304-0E9927A04301}" type="pres">
      <dgm:prSet presAssocID="{EB6138E8-A15E-49C4-9A71-1BA793314AD4}" presName="spacer" presStyleCnt="0"/>
      <dgm:spPr/>
    </dgm:pt>
    <dgm:pt modelId="{C9CED032-D0D1-5148-AEE6-EC7EF47823EF}" type="pres">
      <dgm:prSet presAssocID="{332AF49D-D0AA-47C5-8771-27B6875B9CC6}" presName="parentText" presStyleLbl="node1" presStyleIdx="2" presStyleCnt="4">
        <dgm:presLayoutVars>
          <dgm:chMax val="0"/>
          <dgm:bulletEnabled val="1"/>
        </dgm:presLayoutVars>
      </dgm:prSet>
      <dgm:spPr/>
    </dgm:pt>
    <dgm:pt modelId="{DBF21AF6-057B-FF4C-B0A6-3F070F676E6F}" type="pres">
      <dgm:prSet presAssocID="{524B8EE9-7078-4223-B26E-88D6B00A8AFB}" presName="spacer" presStyleCnt="0"/>
      <dgm:spPr/>
    </dgm:pt>
    <dgm:pt modelId="{CCD99134-177E-FF44-949A-9D9882C1DB60}" type="pres">
      <dgm:prSet presAssocID="{60587B3A-E757-4B7B-AE69-BE4B4E78F09D}" presName="parentText" presStyleLbl="node1" presStyleIdx="3" presStyleCnt="4">
        <dgm:presLayoutVars>
          <dgm:chMax val="0"/>
          <dgm:bulletEnabled val="1"/>
        </dgm:presLayoutVars>
      </dgm:prSet>
      <dgm:spPr/>
    </dgm:pt>
  </dgm:ptLst>
  <dgm:cxnLst>
    <dgm:cxn modelId="{5A73000E-98A3-4311-8EFD-B48AD96E3811}" srcId="{5720D64E-58EC-4524-A596-C4DD760861BC}" destId="{FC256712-FDC7-4132-83CF-B4FEF9850497}" srcOrd="1" destOrd="0" parTransId="{A32ED873-3EF3-4B22-845E-5270B83E261B}" sibTransId="{EB6138E8-A15E-49C4-9A71-1BA793314AD4}"/>
    <dgm:cxn modelId="{FFE6B62B-D25C-5E49-99F3-6A472D0DA533}" type="presOf" srcId="{B01B2483-E2E5-48B6-AA51-C9234C3BBD99}" destId="{33A16234-CF9E-E547-B36F-863FB428806A}" srcOrd="0" destOrd="0" presId="urn:microsoft.com/office/officeart/2005/8/layout/vList2"/>
    <dgm:cxn modelId="{EF99B037-704D-6941-ACD5-15E6FD33D6DE}" type="presOf" srcId="{5720D64E-58EC-4524-A596-C4DD760861BC}" destId="{B275473F-5E6A-BB47-93AC-F12C3BBEE956}" srcOrd="0" destOrd="0" presId="urn:microsoft.com/office/officeart/2005/8/layout/vList2"/>
    <dgm:cxn modelId="{ED6FC44A-FAA5-5648-A8EF-88AA02338A83}" type="presOf" srcId="{60587B3A-E757-4B7B-AE69-BE4B4E78F09D}" destId="{CCD99134-177E-FF44-949A-9D9882C1DB60}" srcOrd="0" destOrd="0" presId="urn:microsoft.com/office/officeart/2005/8/layout/vList2"/>
    <dgm:cxn modelId="{8C8A986F-7FAA-42B6-859A-994C8B043169}" srcId="{5720D64E-58EC-4524-A596-C4DD760861BC}" destId="{B01B2483-E2E5-48B6-AA51-C9234C3BBD99}" srcOrd="0" destOrd="0" parTransId="{4F8C9F33-563F-4A60-944C-52A5149EF354}" sibTransId="{59210AD8-9AA0-45CD-BF7C-DF39ADDF5231}"/>
    <dgm:cxn modelId="{C6018771-8152-CB45-A5F1-C923B166EC6E}" type="presOf" srcId="{FC256712-FDC7-4132-83CF-B4FEF9850497}" destId="{EC3B1D75-3958-784A-8D4D-504C3DE76E90}" srcOrd="0" destOrd="0" presId="urn:microsoft.com/office/officeart/2005/8/layout/vList2"/>
    <dgm:cxn modelId="{741EAF76-B006-414F-ACAA-EE5BC8E74686}" type="presOf" srcId="{332AF49D-D0AA-47C5-8771-27B6875B9CC6}" destId="{C9CED032-D0D1-5148-AEE6-EC7EF47823EF}" srcOrd="0" destOrd="0" presId="urn:microsoft.com/office/officeart/2005/8/layout/vList2"/>
    <dgm:cxn modelId="{44921777-63B6-425E-A32B-62D0F0341F4A}" srcId="{5720D64E-58EC-4524-A596-C4DD760861BC}" destId="{60587B3A-E757-4B7B-AE69-BE4B4E78F09D}" srcOrd="3" destOrd="0" parTransId="{8CBA13B3-D221-4839-B812-E30E427678AF}" sibTransId="{84F577EF-3A6D-4CFE-848E-B6607FC77200}"/>
    <dgm:cxn modelId="{57DBB67D-9738-4229-99C0-3E6CB6C106DD}" srcId="{5720D64E-58EC-4524-A596-C4DD760861BC}" destId="{332AF49D-D0AA-47C5-8771-27B6875B9CC6}" srcOrd="2" destOrd="0" parTransId="{42F5F563-5D21-4B3D-A786-25462DF93352}" sibTransId="{524B8EE9-7078-4223-B26E-88D6B00A8AFB}"/>
    <dgm:cxn modelId="{E96DB705-D476-B54E-A477-01EECEC855EC}" type="presParOf" srcId="{B275473F-5E6A-BB47-93AC-F12C3BBEE956}" destId="{33A16234-CF9E-E547-B36F-863FB428806A}" srcOrd="0" destOrd="0" presId="urn:microsoft.com/office/officeart/2005/8/layout/vList2"/>
    <dgm:cxn modelId="{18556140-18F0-E84D-BBA5-634E3AA33236}" type="presParOf" srcId="{B275473F-5E6A-BB47-93AC-F12C3BBEE956}" destId="{F74DDF85-AD23-4F40-8AA2-CF06CBF40504}" srcOrd="1" destOrd="0" presId="urn:microsoft.com/office/officeart/2005/8/layout/vList2"/>
    <dgm:cxn modelId="{4B2C214A-AD5C-DE49-93D7-D3A35950439E}" type="presParOf" srcId="{B275473F-5E6A-BB47-93AC-F12C3BBEE956}" destId="{EC3B1D75-3958-784A-8D4D-504C3DE76E90}" srcOrd="2" destOrd="0" presId="urn:microsoft.com/office/officeart/2005/8/layout/vList2"/>
    <dgm:cxn modelId="{D3E35E24-7215-CC4C-B6BC-1EAFC5F37148}" type="presParOf" srcId="{B275473F-5E6A-BB47-93AC-F12C3BBEE956}" destId="{28E7BC88-632B-6E40-9304-0E9927A04301}" srcOrd="3" destOrd="0" presId="urn:microsoft.com/office/officeart/2005/8/layout/vList2"/>
    <dgm:cxn modelId="{C0FA4A58-8841-124B-8011-EB9D9C91F960}" type="presParOf" srcId="{B275473F-5E6A-BB47-93AC-F12C3BBEE956}" destId="{C9CED032-D0D1-5148-AEE6-EC7EF47823EF}" srcOrd="4" destOrd="0" presId="urn:microsoft.com/office/officeart/2005/8/layout/vList2"/>
    <dgm:cxn modelId="{E5090C3D-A052-C54F-9E5F-0459203E97AD}" type="presParOf" srcId="{B275473F-5E6A-BB47-93AC-F12C3BBEE956}" destId="{DBF21AF6-057B-FF4C-B0A6-3F070F676E6F}" srcOrd="5" destOrd="0" presId="urn:microsoft.com/office/officeart/2005/8/layout/vList2"/>
    <dgm:cxn modelId="{F5E55F1B-EE65-F54B-A07C-4C3FEDCC5A5D}" type="presParOf" srcId="{B275473F-5E6A-BB47-93AC-F12C3BBEE956}" destId="{CCD99134-177E-FF44-949A-9D9882C1DB60}"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6FFCF-A251-7948-825C-AF89D850DA33}">
      <dsp:nvSpPr>
        <dsp:cNvPr id="0" name=""/>
        <dsp:cNvSpPr/>
      </dsp:nvSpPr>
      <dsp:spPr>
        <a:xfrm>
          <a:off x="0" y="2691"/>
          <a:ext cx="4117923"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56BB4E-408D-3D43-93C4-72A520A0CE1D}">
      <dsp:nvSpPr>
        <dsp:cNvPr id="0" name=""/>
        <dsp:cNvSpPr/>
      </dsp:nvSpPr>
      <dsp:spPr>
        <a:xfrm>
          <a:off x="0" y="2691"/>
          <a:ext cx="4117923" cy="1835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The American Hospital Association states “a culturally competent healthcare system is one that acknowledges the value of culture, incorporates the assessment of cross-cultural relations, recognizes the potential impact of cultural differences, expands cultural knowledge, and adapts services to meet culturally unique needs.” </a:t>
          </a:r>
        </a:p>
      </dsp:txBody>
      <dsp:txXfrm>
        <a:off x="0" y="2691"/>
        <a:ext cx="4117923" cy="1835725"/>
      </dsp:txXfrm>
    </dsp:sp>
    <dsp:sp modelId="{D5BAD0DA-5AA1-D641-896A-4EB65926EEAC}">
      <dsp:nvSpPr>
        <dsp:cNvPr id="0" name=""/>
        <dsp:cNvSpPr/>
      </dsp:nvSpPr>
      <dsp:spPr>
        <a:xfrm>
          <a:off x="0" y="1838416"/>
          <a:ext cx="4117923" cy="0"/>
        </a:xfrm>
        <a:prstGeom prst="line">
          <a:avLst/>
        </a:prstGeom>
        <a:solidFill>
          <a:schemeClr val="accent2">
            <a:hueOff val="-727682"/>
            <a:satOff val="-41964"/>
            <a:lumOff val="4314"/>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DB2AB0-1E2F-D64B-A2D0-A4A48D6C2847}">
      <dsp:nvSpPr>
        <dsp:cNvPr id="0" name=""/>
        <dsp:cNvSpPr/>
      </dsp:nvSpPr>
      <dsp:spPr>
        <a:xfrm>
          <a:off x="0" y="1838416"/>
          <a:ext cx="4117923" cy="1835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0" i="0" kern="1200" dirty="0"/>
            <a:t>The National Consensus Guidelines – Project for Quality Palliative Care – emphasizes that culture is far reaching and includes race, ethnicity, national origin, degree of acculturation, socioeconomic class, age, gender, gender identity, sexual orientation, family status, spiritual, religious, political,  etc. </a:t>
          </a:r>
          <a:endParaRPr lang="en-US" sz="1500" kern="1200" dirty="0"/>
        </a:p>
      </dsp:txBody>
      <dsp:txXfrm>
        <a:off x="0" y="1838416"/>
        <a:ext cx="4117923" cy="1835725"/>
      </dsp:txXfrm>
    </dsp:sp>
    <dsp:sp modelId="{C700D06C-7FBC-413D-B2A1-4B59638AA404}">
      <dsp:nvSpPr>
        <dsp:cNvPr id="0" name=""/>
        <dsp:cNvSpPr/>
      </dsp:nvSpPr>
      <dsp:spPr>
        <a:xfrm>
          <a:off x="0" y="3674142"/>
          <a:ext cx="4117923"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0EC0C5-7675-474B-B599-61D5EC5A75A0}">
      <dsp:nvSpPr>
        <dsp:cNvPr id="0" name=""/>
        <dsp:cNvSpPr/>
      </dsp:nvSpPr>
      <dsp:spPr>
        <a:xfrm>
          <a:off x="0" y="3674142"/>
          <a:ext cx="4117923" cy="18357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dirty="0"/>
            <a:t>The Clinical Practice Guidelines for Quality Palliative Care – Domain 6 – speaks solely to Cultural Aspects of Care. This guideline states that palliative care programs should serve each patient, family, and community in a culturally linguistically appropriate manner</a:t>
          </a:r>
        </a:p>
      </dsp:txBody>
      <dsp:txXfrm>
        <a:off x="0" y="3674142"/>
        <a:ext cx="4117923" cy="18357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CE0D2-5A1A-AE42-9E58-3A1D2026EBA3}">
      <dsp:nvSpPr>
        <dsp:cNvPr id="0" name=""/>
        <dsp:cNvSpPr/>
      </dsp:nvSpPr>
      <dsp:spPr>
        <a:xfrm>
          <a:off x="0" y="371388"/>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Indigenous Women (girls +) murdered 10x higher than all other ethnicities.</a:t>
          </a:r>
          <a:endParaRPr lang="en-US" sz="1600" kern="1200"/>
        </a:p>
      </dsp:txBody>
      <dsp:txXfrm>
        <a:off x="0" y="371388"/>
        <a:ext cx="2254751" cy="1352851"/>
      </dsp:txXfrm>
    </dsp:sp>
    <dsp:sp modelId="{DBEAED74-B300-6847-A355-F63740CFC26C}">
      <dsp:nvSpPr>
        <dsp:cNvPr id="0" name=""/>
        <dsp:cNvSpPr/>
      </dsp:nvSpPr>
      <dsp:spPr>
        <a:xfrm>
          <a:off x="2480227" y="371388"/>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Homicide is the 3rd leading cause of death for Indigenous Women.</a:t>
          </a:r>
          <a:endParaRPr lang="en-US" sz="1600" kern="1200"/>
        </a:p>
      </dsp:txBody>
      <dsp:txXfrm>
        <a:off x="2480227" y="371388"/>
        <a:ext cx="2254751" cy="1352851"/>
      </dsp:txXfrm>
    </dsp:sp>
    <dsp:sp modelId="{62FFBE56-7055-9846-87DA-460511764915}">
      <dsp:nvSpPr>
        <dsp:cNvPr id="0" name=""/>
        <dsp:cNvSpPr/>
      </dsp:nvSpPr>
      <dsp:spPr>
        <a:xfrm>
          <a:off x="4960454" y="371388"/>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More than 4 out of 5 Indigenous Women have experienced violence (84.3%)</a:t>
          </a:r>
          <a:endParaRPr lang="en-US" sz="1600" kern="1200"/>
        </a:p>
      </dsp:txBody>
      <dsp:txXfrm>
        <a:off x="4960454" y="371388"/>
        <a:ext cx="2254751" cy="1352851"/>
      </dsp:txXfrm>
    </dsp:sp>
    <dsp:sp modelId="{4B53941A-9B65-664F-B7B2-B34F2820B996}">
      <dsp:nvSpPr>
        <dsp:cNvPr id="0" name=""/>
        <dsp:cNvSpPr/>
      </dsp:nvSpPr>
      <dsp:spPr>
        <a:xfrm>
          <a:off x="0" y="1949714"/>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More than half Indigenous Women experience sexual violence (56.1%).</a:t>
          </a:r>
          <a:endParaRPr lang="en-US" sz="1600" kern="1200"/>
        </a:p>
      </dsp:txBody>
      <dsp:txXfrm>
        <a:off x="0" y="1949714"/>
        <a:ext cx="2254751" cy="1352851"/>
      </dsp:txXfrm>
    </dsp:sp>
    <dsp:sp modelId="{0431B08C-0FF5-B042-A6F5-56DA233899E9}">
      <dsp:nvSpPr>
        <dsp:cNvPr id="0" name=""/>
        <dsp:cNvSpPr/>
      </dsp:nvSpPr>
      <dsp:spPr>
        <a:xfrm>
          <a:off x="2480227" y="1949714"/>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More than half Indigenous Women have been physically abused by their intimate partners (55.5%).</a:t>
          </a:r>
          <a:endParaRPr lang="en-US" sz="1600" kern="1200"/>
        </a:p>
      </dsp:txBody>
      <dsp:txXfrm>
        <a:off x="2480227" y="1949714"/>
        <a:ext cx="2254751" cy="1352851"/>
      </dsp:txXfrm>
    </dsp:sp>
    <dsp:sp modelId="{3ACFBF5A-5CC1-AA4D-BB00-A87C94FD9F53}">
      <dsp:nvSpPr>
        <dsp:cNvPr id="0" name=""/>
        <dsp:cNvSpPr/>
      </dsp:nvSpPr>
      <dsp:spPr>
        <a:xfrm>
          <a:off x="4960454" y="1949714"/>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Approx. 48.8% of all Indigenous Women have been stalked in their lifetime </a:t>
          </a:r>
          <a:endParaRPr lang="en-US" sz="1600" kern="1200"/>
        </a:p>
      </dsp:txBody>
      <dsp:txXfrm>
        <a:off x="4960454" y="1949714"/>
        <a:ext cx="2254751" cy="1352851"/>
      </dsp:txXfrm>
    </dsp:sp>
    <dsp:sp modelId="{5435640B-B550-7A44-AEED-8068D675328F}">
      <dsp:nvSpPr>
        <dsp:cNvPr id="0" name=""/>
        <dsp:cNvSpPr/>
      </dsp:nvSpPr>
      <dsp:spPr>
        <a:xfrm>
          <a:off x="0" y="3528041"/>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Indigenous Women are 1.7 times more likely than Anglo-American women to experience violence. </a:t>
          </a:r>
          <a:endParaRPr lang="en-US" sz="1600" kern="1200"/>
        </a:p>
      </dsp:txBody>
      <dsp:txXfrm>
        <a:off x="0" y="3528041"/>
        <a:ext cx="2254751" cy="1352851"/>
      </dsp:txXfrm>
    </dsp:sp>
    <dsp:sp modelId="{A6596875-71B0-674F-B7F2-15064C1217FA}">
      <dsp:nvSpPr>
        <dsp:cNvPr id="0" name=""/>
        <dsp:cNvSpPr/>
      </dsp:nvSpPr>
      <dsp:spPr>
        <a:xfrm>
          <a:off x="2480227" y="3528041"/>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Indigenous Women are 2xs more likely to be raped than Anglo-American women. </a:t>
          </a:r>
          <a:endParaRPr lang="en-US" sz="1600" kern="1200"/>
        </a:p>
      </dsp:txBody>
      <dsp:txXfrm>
        <a:off x="2480227" y="3528041"/>
        <a:ext cx="2254751" cy="1352851"/>
      </dsp:txXfrm>
    </dsp:sp>
    <dsp:sp modelId="{7987DC28-1CC3-2248-BEBF-738368B86995}">
      <dsp:nvSpPr>
        <dsp:cNvPr id="0" name=""/>
        <dsp:cNvSpPr/>
      </dsp:nvSpPr>
      <dsp:spPr>
        <a:xfrm>
          <a:off x="4960454" y="3528041"/>
          <a:ext cx="2254751" cy="135285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t>Murder rate of Indigenous Women is 3xs higher than Anglo-American women. </a:t>
          </a:r>
          <a:endParaRPr lang="en-US" sz="1600" kern="1200"/>
        </a:p>
      </dsp:txBody>
      <dsp:txXfrm>
        <a:off x="4960454" y="3528041"/>
        <a:ext cx="2254751" cy="13528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D16B19-EA2E-C443-B2DD-495704BFCFA8}">
      <dsp:nvSpPr>
        <dsp:cNvPr id="0" name=""/>
        <dsp:cNvSpPr/>
      </dsp:nvSpPr>
      <dsp:spPr>
        <a:xfrm>
          <a:off x="0" y="0"/>
          <a:ext cx="6900512"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B79AAF-0207-284E-BF99-541D314CAB64}">
      <dsp:nvSpPr>
        <dsp:cNvPr id="0" name=""/>
        <dsp:cNvSpPr/>
      </dsp:nvSpPr>
      <dsp:spPr>
        <a:xfrm>
          <a:off x="0" y="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1" i="0" kern="1200"/>
            <a:t>Affirm the patient's belief.</a:t>
          </a:r>
          <a:r>
            <a:rPr lang="en-US" sz="2500" b="0" i="0" kern="1200"/>
            <a:t> Validate his or her position: "Ms. X, I am hopeful, too."</a:t>
          </a:r>
          <a:endParaRPr lang="en-US" sz="2500" kern="1200"/>
        </a:p>
      </dsp:txBody>
      <dsp:txXfrm>
        <a:off x="0" y="0"/>
        <a:ext cx="6900512" cy="1384035"/>
      </dsp:txXfrm>
    </dsp:sp>
    <dsp:sp modelId="{B83FC608-BC93-6B4A-8272-9358494E481F}">
      <dsp:nvSpPr>
        <dsp:cNvPr id="0" name=""/>
        <dsp:cNvSpPr/>
      </dsp:nvSpPr>
      <dsp:spPr>
        <a:xfrm>
          <a:off x="0" y="1384035"/>
          <a:ext cx="6900512" cy="0"/>
        </a:xfrm>
        <a:prstGeom prst="line">
          <a:avLst/>
        </a:prstGeom>
        <a:solidFill>
          <a:schemeClr val="accent2">
            <a:hueOff val="-485121"/>
            <a:satOff val="-27976"/>
            <a:lumOff val="2876"/>
            <a:alphaOff val="0"/>
          </a:schemeClr>
        </a:solidFill>
        <a:ln w="12700" cap="flat" cmpd="sng" algn="ctr">
          <a:solidFill>
            <a:schemeClr val="accent2">
              <a:hueOff val="-485121"/>
              <a:satOff val="-27976"/>
              <a:lumOff val="28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4B5011-3445-B849-B60F-36F91F95EB5A}">
      <dsp:nvSpPr>
        <dsp:cNvPr id="0" name=""/>
        <dsp:cNvSpPr/>
      </dsp:nvSpPr>
      <dsp:spPr>
        <a:xfrm>
          <a:off x="0" y="138403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1" i="0" kern="1200"/>
            <a:t>Meet the patient or family member where they are.</a:t>
          </a:r>
          <a:r>
            <a:rPr lang="en-US" sz="2500" b="0" i="0" kern="1200"/>
            <a:t> "I join you in hoping (or praying) for a miracle."</a:t>
          </a:r>
          <a:endParaRPr lang="en-US" sz="2500" kern="1200"/>
        </a:p>
      </dsp:txBody>
      <dsp:txXfrm>
        <a:off x="0" y="1384035"/>
        <a:ext cx="6900512" cy="1384035"/>
      </dsp:txXfrm>
    </dsp:sp>
    <dsp:sp modelId="{CD11B796-4556-A54C-8CD3-B190196F65DD}">
      <dsp:nvSpPr>
        <dsp:cNvPr id="0" name=""/>
        <dsp:cNvSpPr/>
      </dsp:nvSpPr>
      <dsp:spPr>
        <a:xfrm>
          <a:off x="0" y="2768070"/>
          <a:ext cx="6900512" cy="0"/>
        </a:xfrm>
        <a:prstGeom prst="line">
          <a:avLst/>
        </a:prstGeom>
        <a:solidFill>
          <a:schemeClr val="accent2">
            <a:hueOff val="-970242"/>
            <a:satOff val="-55952"/>
            <a:lumOff val="5752"/>
            <a:alphaOff val="0"/>
          </a:schemeClr>
        </a:solidFill>
        <a:ln w="12700" cap="flat" cmpd="sng" algn="ctr">
          <a:solidFill>
            <a:schemeClr val="accent2">
              <a:hueOff val="-970242"/>
              <a:satOff val="-55952"/>
              <a:lumOff val="575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6947AB-228C-7248-BFEA-B2779CA70B90}">
      <dsp:nvSpPr>
        <dsp:cNvPr id="0" name=""/>
        <dsp:cNvSpPr/>
      </dsp:nvSpPr>
      <dsp:spPr>
        <a:xfrm>
          <a:off x="0" y="2768070"/>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1" i="0" kern="1200"/>
            <a:t>Educate from your role as a medical provider. </a:t>
          </a:r>
          <a:r>
            <a:rPr lang="en-US" sz="2500" b="0" i="0" kern="1200"/>
            <a:t>"And I want to speak to you about some medical issues."</a:t>
          </a:r>
          <a:endParaRPr lang="en-US" sz="2500" kern="1200"/>
        </a:p>
      </dsp:txBody>
      <dsp:txXfrm>
        <a:off x="0" y="2768070"/>
        <a:ext cx="6900512" cy="1384035"/>
      </dsp:txXfrm>
    </dsp:sp>
    <dsp:sp modelId="{BFF1283F-53CC-DE4D-96C7-BBC150DB9DE4}">
      <dsp:nvSpPr>
        <dsp:cNvPr id="0" name=""/>
        <dsp:cNvSpPr/>
      </dsp:nvSpPr>
      <dsp:spPr>
        <a:xfrm>
          <a:off x="0" y="4152105"/>
          <a:ext cx="6900512" cy="0"/>
        </a:xfrm>
        <a:prstGeom prst="line">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18C67A-DD61-5143-83D6-2EAAC047A32F}">
      <dsp:nvSpPr>
        <dsp:cNvPr id="0" name=""/>
        <dsp:cNvSpPr/>
      </dsp:nvSpPr>
      <dsp:spPr>
        <a:xfrm>
          <a:off x="0" y="4152105"/>
          <a:ext cx="6900512" cy="1384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b="1" i="0" kern="1200"/>
            <a:t>No matter what, assure the patient and family you are committed to them. </a:t>
          </a:r>
          <a:r>
            <a:rPr lang="en-US" sz="2500" b="0" i="0" kern="1200"/>
            <a:t>"No matter what happens, I will be with you every step of the way."</a:t>
          </a:r>
          <a:endParaRPr lang="en-US" sz="2500" kern="1200"/>
        </a:p>
      </dsp:txBody>
      <dsp:txXfrm>
        <a:off x="0" y="4152105"/>
        <a:ext cx="6900512" cy="13840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1D3E8E-80BA-2947-B324-65BDCA8641EE}">
      <dsp:nvSpPr>
        <dsp:cNvPr id="0" name=""/>
        <dsp:cNvSpPr/>
      </dsp:nvSpPr>
      <dsp:spPr>
        <a:xfrm>
          <a:off x="0" y="96552"/>
          <a:ext cx="6666833" cy="503685"/>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Blessings</a:t>
          </a:r>
        </a:p>
      </dsp:txBody>
      <dsp:txXfrm>
        <a:off x="24588" y="121140"/>
        <a:ext cx="6617657" cy="454509"/>
      </dsp:txXfrm>
    </dsp:sp>
    <dsp:sp modelId="{BB482A37-7DBC-864D-AF2C-640B382E73A0}">
      <dsp:nvSpPr>
        <dsp:cNvPr id="0" name=""/>
        <dsp:cNvSpPr/>
      </dsp:nvSpPr>
      <dsp:spPr>
        <a:xfrm>
          <a:off x="0" y="600237"/>
          <a:ext cx="6666833"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Smoke off with cedar or sage by holy man</a:t>
          </a:r>
        </a:p>
      </dsp:txBody>
      <dsp:txXfrm>
        <a:off x="0" y="600237"/>
        <a:ext cx="6666833" cy="347760"/>
      </dsp:txXfrm>
    </dsp:sp>
    <dsp:sp modelId="{A90E7834-C9FE-0446-8B49-C2BF4FBA40BD}">
      <dsp:nvSpPr>
        <dsp:cNvPr id="0" name=""/>
        <dsp:cNvSpPr/>
      </dsp:nvSpPr>
      <dsp:spPr>
        <a:xfrm>
          <a:off x="0" y="947997"/>
          <a:ext cx="6666833" cy="503685"/>
        </a:xfrm>
        <a:prstGeom prst="roundRect">
          <a:avLst/>
        </a:prstGeom>
        <a:gradFill rotWithShape="0">
          <a:gsLst>
            <a:gs pos="0">
              <a:schemeClr val="accent2">
                <a:hueOff val="-291073"/>
                <a:satOff val="-16786"/>
                <a:lumOff val="1726"/>
                <a:alphaOff val="0"/>
                <a:satMod val="103000"/>
                <a:lumMod val="102000"/>
                <a:tint val="94000"/>
              </a:schemeClr>
            </a:gs>
            <a:gs pos="50000">
              <a:schemeClr val="accent2">
                <a:hueOff val="-291073"/>
                <a:satOff val="-16786"/>
                <a:lumOff val="1726"/>
                <a:alphaOff val="0"/>
                <a:satMod val="110000"/>
                <a:lumMod val="100000"/>
                <a:shade val="100000"/>
              </a:schemeClr>
            </a:gs>
            <a:gs pos="100000">
              <a:schemeClr val="accent2">
                <a:hueOff val="-291073"/>
                <a:satOff val="-16786"/>
                <a:lumOff val="172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Paintings</a:t>
          </a:r>
        </a:p>
      </dsp:txBody>
      <dsp:txXfrm>
        <a:off x="24588" y="972585"/>
        <a:ext cx="6617657" cy="454509"/>
      </dsp:txXfrm>
    </dsp:sp>
    <dsp:sp modelId="{FC5F7CAF-281F-9F41-A563-EBF76FA19B5F}">
      <dsp:nvSpPr>
        <dsp:cNvPr id="0" name=""/>
        <dsp:cNvSpPr/>
      </dsp:nvSpPr>
      <dsp:spPr>
        <a:xfrm>
          <a:off x="0" y="1451682"/>
          <a:ext cx="6666833"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Cheyenne’s do this after death</a:t>
          </a:r>
        </a:p>
      </dsp:txBody>
      <dsp:txXfrm>
        <a:off x="0" y="1451682"/>
        <a:ext cx="6666833" cy="347760"/>
      </dsp:txXfrm>
    </dsp:sp>
    <dsp:sp modelId="{3915D10B-2E5E-0C40-A888-9BCF6283C443}">
      <dsp:nvSpPr>
        <dsp:cNvPr id="0" name=""/>
        <dsp:cNvSpPr/>
      </dsp:nvSpPr>
      <dsp:spPr>
        <a:xfrm>
          <a:off x="0" y="1799442"/>
          <a:ext cx="6666833" cy="503685"/>
        </a:xfrm>
        <a:prstGeom prst="roundRect">
          <a:avLst/>
        </a:prstGeom>
        <a:gradFill rotWithShape="0">
          <a:gsLst>
            <a:gs pos="0">
              <a:schemeClr val="accent2">
                <a:hueOff val="-582145"/>
                <a:satOff val="-33571"/>
                <a:lumOff val="3451"/>
                <a:alphaOff val="0"/>
                <a:satMod val="103000"/>
                <a:lumMod val="102000"/>
                <a:tint val="94000"/>
              </a:schemeClr>
            </a:gs>
            <a:gs pos="50000">
              <a:schemeClr val="accent2">
                <a:hueOff val="-582145"/>
                <a:satOff val="-33571"/>
                <a:lumOff val="3451"/>
                <a:alphaOff val="0"/>
                <a:satMod val="110000"/>
                <a:lumMod val="100000"/>
                <a:shade val="100000"/>
              </a:schemeClr>
            </a:gs>
            <a:gs pos="100000">
              <a:schemeClr val="accent2">
                <a:hueOff val="-582145"/>
                <a:satOff val="-33571"/>
                <a:lumOff val="345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Bathing/Preparing Body</a:t>
          </a:r>
        </a:p>
      </dsp:txBody>
      <dsp:txXfrm>
        <a:off x="24588" y="1824030"/>
        <a:ext cx="6617657" cy="454509"/>
      </dsp:txXfrm>
    </dsp:sp>
    <dsp:sp modelId="{BB364B02-54F8-C942-8F52-44D0E4D2D9F6}">
      <dsp:nvSpPr>
        <dsp:cNvPr id="0" name=""/>
        <dsp:cNvSpPr/>
      </dsp:nvSpPr>
      <dsp:spPr>
        <a:xfrm>
          <a:off x="0" y="2303127"/>
          <a:ext cx="6666833"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Children involved, sometimes siblings</a:t>
          </a:r>
        </a:p>
      </dsp:txBody>
      <dsp:txXfrm>
        <a:off x="0" y="2303127"/>
        <a:ext cx="6666833" cy="347760"/>
      </dsp:txXfrm>
    </dsp:sp>
    <dsp:sp modelId="{FCA3919A-0FDC-164D-B027-ACAC3FDDA743}">
      <dsp:nvSpPr>
        <dsp:cNvPr id="0" name=""/>
        <dsp:cNvSpPr/>
      </dsp:nvSpPr>
      <dsp:spPr>
        <a:xfrm>
          <a:off x="0" y="2650887"/>
          <a:ext cx="6666833" cy="503685"/>
        </a:xfrm>
        <a:prstGeom prst="roundRect">
          <a:avLst/>
        </a:prstGeom>
        <a:gradFill rotWithShape="0">
          <a:gsLst>
            <a:gs pos="0">
              <a:schemeClr val="accent2">
                <a:hueOff val="-873218"/>
                <a:satOff val="-50357"/>
                <a:lumOff val="5177"/>
                <a:alphaOff val="0"/>
                <a:satMod val="103000"/>
                <a:lumMod val="102000"/>
                <a:tint val="94000"/>
              </a:schemeClr>
            </a:gs>
            <a:gs pos="50000">
              <a:schemeClr val="accent2">
                <a:hueOff val="-873218"/>
                <a:satOff val="-50357"/>
                <a:lumOff val="5177"/>
                <a:alphaOff val="0"/>
                <a:satMod val="110000"/>
                <a:lumMod val="100000"/>
                <a:shade val="100000"/>
              </a:schemeClr>
            </a:gs>
            <a:gs pos="100000">
              <a:schemeClr val="accent2">
                <a:hueOff val="-873218"/>
                <a:satOff val="-50357"/>
                <a:lumOff val="517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Wake </a:t>
          </a:r>
        </a:p>
      </dsp:txBody>
      <dsp:txXfrm>
        <a:off x="24588" y="2675475"/>
        <a:ext cx="6617657" cy="454509"/>
      </dsp:txXfrm>
    </dsp:sp>
    <dsp:sp modelId="{14C645D4-DB69-0D46-B3D2-87AAC5566032}">
      <dsp:nvSpPr>
        <dsp:cNvPr id="0" name=""/>
        <dsp:cNvSpPr/>
      </dsp:nvSpPr>
      <dsp:spPr>
        <a:xfrm>
          <a:off x="0" y="3154572"/>
          <a:ext cx="6666833" cy="4999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dirty="0"/>
            <a:t>Back to the home or church night before burial family stays up all night - prayers, songs, stories</a:t>
          </a:r>
        </a:p>
      </dsp:txBody>
      <dsp:txXfrm>
        <a:off x="0" y="3154572"/>
        <a:ext cx="6666833" cy="499904"/>
      </dsp:txXfrm>
    </dsp:sp>
    <dsp:sp modelId="{4275E183-C41A-FA41-85B5-E6FAABAAEC68}">
      <dsp:nvSpPr>
        <dsp:cNvPr id="0" name=""/>
        <dsp:cNvSpPr/>
      </dsp:nvSpPr>
      <dsp:spPr>
        <a:xfrm>
          <a:off x="0" y="3654477"/>
          <a:ext cx="6666833" cy="503685"/>
        </a:xfrm>
        <a:prstGeom prst="roundRect">
          <a:avLst/>
        </a:prstGeom>
        <a:gradFill rotWithShape="0">
          <a:gsLst>
            <a:gs pos="0">
              <a:schemeClr val="accent2">
                <a:hueOff val="-1164290"/>
                <a:satOff val="-67142"/>
                <a:lumOff val="6902"/>
                <a:alphaOff val="0"/>
                <a:satMod val="103000"/>
                <a:lumMod val="102000"/>
                <a:tint val="94000"/>
              </a:schemeClr>
            </a:gs>
            <a:gs pos="50000">
              <a:schemeClr val="accent2">
                <a:hueOff val="-1164290"/>
                <a:satOff val="-67142"/>
                <a:lumOff val="6902"/>
                <a:alphaOff val="0"/>
                <a:satMod val="110000"/>
                <a:lumMod val="100000"/>
                <a:shade val="100000"/>
              </a:schemeClr>
            </a:gs>
            <a:gs pos="100000">
              <a:schemeClr val="accent2">
                <a:hueOff val="-1164290"/>
                <a:satOff val="-67142"/>
                <a:lumOff val="690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Burning of personal belongings </a:t>
          </a:r>
        </a:p>
      </dsp:txBody>
      <dsp:txXfrm>
        <a:off x="24588" y="3679065"/>
        <a:ext cx="6617657" cy="454509"/>
      </dsp:txXfrm>
    </dsp:sp>
    <dsp:sp modelId="{C5CF1538-4497-CF4A-92D1-75137AEA95E5}">
      <dsp:nvSpPr>
        <dsp:cNvPr id="0" name=""/>
        <dsp:cNvSpPr/>
      </dsp:nvSpPr>
      <dsp:spPr>
        <a:xfrm>
          <a:off x="0" y="4158162"/>
          <a:ext cx="6666833"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a:t>Mattress, clothing, etc</a:t>
          </a:r>
        </a:p>
      </dsp:txBody>
      <dsp:txXfrm>
        <a:off x="0" y="4158162"/>
        <a:ext cx="6666833" cy="347760"/>
      </dsp:txXfrm>
    </dsp:sp>
    <dsp:sp modelId="{94F1496B-BD39-8547-871D-0F219E8D38CC}">
      <dsp:nvSpPr>
        <dsp:cNvPr id="0" name=""/>
        <dsp:cNvSpPr/>
      </dsp:nvSpPr>
      <dsp:spPr>
        <a:xfrm>
          <a:off x="0" y="4505922"/>
          <a:ext cx="6666833" cy="503685"/>
        </a:xfrm>
        <a:prstGeom prst="roundRect">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Burial time </a:t>
          </a:r>
        </a:p>
      </dsp:txBody>
      <dsp:txXfrm>
        <a:off x="24588" y="4530510"/>
        <a:ext cx="6617657" cy="454509"/>
      </dsp:txXfrm>
    </dsp:sp>
    <dsp:sp modelId="{204613E1-C69B-1F45-BC8D-2BA28CEB0D75}">
      <dsp:nvSpPr>
        <dsp:cNvPr id="0" name=""/>
        <dsp:cNvSpPr/>
      </dsp:nvSpPr>
      <dsp:spPr>
        <a:xfrm>
          <a:off x="0" y="5009607"/>
          <a:ext cx="6666833"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kern="1200"/>
            <a:t>Some need to be buried within time frame</a:t>
          </a:r>
        </a:p>
      </dsp:txBody>
      <dsp:txXfrm>
        <a:off x="0" y="5009607"/>
        <a:ext cx="6666833" cy="3477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0FE16A-E664-BE41-81BE-AE045929D5AE}">
      <dsp:nvSpPr>
        <dsp:cNvPr id="0" name=""/>
        <dsp:cNvSpPr/>
      </dsp:nvSpPr>
      <dsp:spPr>
        <a:xfrm>
          <a:off x="0" y="200666"/>
          <a:ext cx="7917108" cy="79560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Determine tribal affiliation of the dying individual and their family as well as degree of acculturation</a:t>
          </a:r>
        </a:p>
      </dsp:txBody>
      <dsp:txXfrm>
        <a:off x="38838" y="239504"/>
        <a:ext cx="7839432" cy="717924"/>
      </dsp:txXfrm>
    </dsp:sp>
    <dsp:sp modelId="{BCBE01BB-AD8C-A54F-8A68-2849C46F2556}">
      <dsp:nvSpPr>
        <dsp:cNvPr id="0" name=""/>
        <dsp:cNvSpPr/>
      </dsp:nvSpPr>
      <dsp:spPr>
        <a:xfrm>
          <a:off x="0" y="1053866"/>
          <a:ext cx="7917108" cy="795600"/>
        </a:xfrm>
        <a:prstGeom prst="roundRect">
          <a:avLst/>
        </a:prstGeom>
        <a:gradFill rotWithShape="0">
          <a:gsLst>
            <a:gs pos="0">
              <a:schemeClr val="accent5">
                <a:hueOff val="-1126424"/>
                <a:satOff val="-2903"/>
                <a:lumOff val="-1961"/>
                <a:alphaOff val="0"/>
                <a:satMod val="103000"/>
                <a:lumMod val="102000"/>
                <a:tint val="94000"/>
              </a:schemeClr>
            </a:gs>
            <a:gs pos="50000">
              <a:schemeClr val="accent5">
                <a:hueOff val="-1126424"/>
                <a:satOff val="-2903"/>
                <a:lumOff val="-1961"/>
                <a:alphaOff val="0"/>
                <a:satMod val="110000"/>
                <a:lumMod val="100000"/>
                <a:shade val="100000"/>
              </a:schemeClr>
            </a:gs>
            <a:gs pos="100000">
              <a:schemeClr val="accent5">
                <a:hueOff val="-1126424"/>
                <a:satOff val="-2903"/>
                <a:lumOff val="-1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Primary and secondary languages should be determined as well as the level of education</a:t>
          </a:r>
        </a:p>
      </dsp:txBody>
      <dsp:txXfrm>
        <a:off x="38838" y="1092704"/>
        <a:ext cx="7839432" cy="717924"/>
      </dsp:txXfrm>
    </dsp:sp>
    <dsp:sp modelId="{524E79D2-A81C-F14F-A17D-317EC6DF5AC1}">
      <dsp:nvSpPr>
        <dsp:cNvPr id="0" name=""/>
        <dsp:cNvSpPr/>
      </dsp:nvSpPr>
      <dsp:spPr>
        <a:xfrm>
          <a:off x="0" y="1907066"/>
          <a:ext cx="7917108" cy="795600"/>
        </a:xfrm>
        <a:prstGeom prst="round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Soft tones and polite speech are appreciated by most individuals</a:t>
          </a:r>
        </a:p>
      </dsp:txBody>
      <dsp:txXfrm>
        <a:off x="38838" y="1945904"/>
        <a:ext cx="7839432" cy="717924"/>
      </dsp:txXfrm>
    </dsp:sp>
    <dsp:sp modelId="{8BB215FF-6BBE-0549-9822-DE0DF206136A}">
      <dsp:nvSpPr>
        <dsp:cNvPr id="0" name=""/>
        <dsp:cNvSpPr/>
      </dsp:nvSpPr>
      <dsp:spPr>
        <a:xfrm>
          <a:off x="0" y="2760266"/>
          <a:ext cx="7917108" cy="795600"/>
        </a:xfrm>
        <a:prstGeom prst="roundRect">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Do not interrupt the patient/family as they speak as long pauses may be part of communication</a:t>
          </a:r>
        </a:p>
      </dsp:txBody>
      <dsp:txXfrm>
        <a:off x="38838" y="2799104"/>
        <a:ext cx="7839432" cy="717924"/>
      </dsp:txXfrm>
    </dsp:sp>
    <dsp:sp modelId="{069C5A8A-19D7-7A4B-A7F8-327C90F77F74}">
      <dsp:nvSpPr>
        <dsp:cNvPr id="0" name=""/>
        <dsp:cNvSpPr/>
      </dsp:nvSpPr>
      <dsp:spPr>
        <a:xfrm>
          <a:off x="0" y="3613466"/>
          <a:ext cx="7917108" cy="795600"/>
        </a:xfrm>
        <a:prstGeom prst="round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Consents and decision making should include asking the individual if others need to be consulted</a:t>
          </a:r>
        </a:p>
      </dsp:txBody>
      <dsp:txXfrm>
        <a:off x="38838" y="3652304"/>
        <a:ext cx="7839432" cy="717924"/>
      </dsp:txXfrm>
    </dsp:sp>
    <dsp:sp modelId="{3D7B31CF-0570-0745-BFC1-67867FA29E2F}">
      <dsp:nvSpPr>
        <dsp:cNvPr id="0" name=""/>
        <dsp:cNvSpPr/>
      </dsp:nvSpPr>
      <dsp:spPr>
        <a:xfrm>
          <a:off x="0" y="4466666"/>
          <a:ext cx="7917108" cy="795600"/>
        </a:xfrm>
        <a:prstGeom prst="roundRect">
          <a:avLst/>
        </a:prstGeom>
        <a:gradFill rotWithShape="0">
          <a:gsLst>
            <a:gs pos="0">
              <a:schemeClr val="accent5">
                <a:hueOff val="-5632119"/>
                <a:satOff val="-14516"/>
                <a:lumOff val="-9804"/>
                <a:alphaOff val="0"/>
                <a:satMod val="103000"/>
                <a:lumMod val="102000"/>
                <a:tint val="94000"/>
              </a:schemeClr>
            </a:gs>
            <a:gs pos="50000">
              <a:schemeClr val="accent5">
                <a:hueOff val="-5632119"/>
                <a:satOff val="-14516"/>
                <a:lumOff val="-9804"/>
                <a:alphaOff val="0"/>
                <a:satMod val="110000"/>
                <a:lumMod val="100000"/>
                <a:shade val="100000"/>
              </a:schemeClr>
            </a:gs>
            <a:gs pos="100000">
              <a:schemeClr val="accent5">
                <a:hueOff val="-5632119"/>
                <a:satOff val="-14516"/>
                <a:lumOff val="-980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Value is placed on personal autonomy but often the family will need to be included, written consents may be viewed with distrust</a:t>
          </a:r>
        </a:p>
      </dsp:txBody>
      <dsp:txXfrm>
        <a:off x="38838" y="4505504"/>
        <a:ext cx="7839432" cy="717924"/>
      </dsp:txXfrm>
    </dsp:sp>
    <dsp:sp modelId="{ED9879BA-9B09-EB4B-BE88-F6212F1ECE9D}">
      <dsp:nvSpPr>
        <dsp:cNvPr id="0" name=""/>
        <dsp:cNvSpPr/>
      </dsp:nvSpPr>
      <dsp:spPr>
        <a:xfrm>
          <a:off x="0" y="5319866"/>
          <a:ext cx="7917108" cy="79560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Discussion of terminal illness with the individual and the family should be approached with compassion and respect for the culture and beliefs</a:t>
          </a:r>
        </a:p>
      </dsp:txBody>
      <dsp:txXfrm>
        <a:off x="38838" y="5358704"/>
        <a:ext cx="7839432" cy="7179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A16234-CF9E-E547-B36F-863FB428806A}">
      <dsp:nvSpPr>
        <dsp:cNvPr id="0" name=""/>
        <dsp:cNvSpPr/>
      </dsp:nvSpPr>
      <dsp:spPr>
        <a:xfrm>
          <a:off x="0" y="57878"/>
          <a:ext cx="6666833" cy="1284860"/>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Culture expands beyond ethnicity. </a:t>
          </a:r>
        </a:p>
      </dsp:txBody>
      <dsp:txXfrm>
        <a:off x="62722" y="120600"/>
        <a:ext cx="6541389" cy="1159416"/>
      </dsp:txXfrm>
    </dsp:sp>
    <dsp:sp modelId="{EC3B1D75-3958-784A-8D4D-504C3DE76E90}">
      <dsp:nvSpPr>
        <dsp:cNvPr id="0" name=""/>
        <dsp:cNvSpPr/>
      </dsp:nvSpPr>
      <dsp:spPr>
        <a:xfrm>
          <a:off x="0" y="1408979"/>
          <a:ext cx="6666833" cy="1284860"/>
        </a:xfrm>
        <a:prstGeom prst="roundRect">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Indigenous population is regionally/nationally widely diverse.</a:t>
          </a:r>
        </a:p>
      </dsp:txBody>
      <dsp:txXfrm>
        <a:off x="62722" y="1471701"/>
        <a:ext cx="6541389" cy="1159416"/>
      </dsp:txXfrm>
    </dsp:sp>
    <dsp:sp modelId="{C9CED032-D0D1-5148-AEE6-EC7EF47823EF}">
      <dsp:nvSpPr>
        <dsp:cNvPr id="0" name=""/>
        <dsp:cNvSpPr/>
      </dsp:nvSpPr>
      <dsp:spPr>
        <a:xfrm>
          <a:off x="0" y="2760080"/>
          <a:ext cx="6666833" cy="1284860"/>
        </a:xfrm>
        <a:prstGeom prst="roundRect">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There has been recent historical trauma that has affected the view of mainstream society.</a:t>
          </a:r>
        </a:p>
      </dsp:txBody>
      <dsp:txXfrm>
        <a:off x="62722" y="2822802"/>
        <a:ext cx="6541389" cy="1159416"/>
      </dsp:txXfrm>
    </dsp:sp>
    <dsp:sp modelId="{CCD99134-177E-FF44-949A-9D9882C1DB60}">
      <dsp:nvSpPr>
        <dsp:cNvPr id="0" name=""/>
        <dsp:cNvSpPr/>
      </dsp:nvSpPr>
      <dsp:spPr>
        <a:xfrm>
          <a:off x="0" y="4111180"/>
          <a:ext cx="6666833" cy="1284860"/>
        </a:xfrm>
        <a:prstGeom prst="roundRect">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Considerations of cultural diversity and lack of trust are important when addressing palliative and end of life.</a:t>
          </a:r>
        </a:p>
      </dsp:txBody>
      <dsp:txXfrm>
        <a:off x="62722" y="4173902"/>
        <a:ext cx="6541389" cy="115941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0128B5-DC13-0947-8269-1C05B6D18FDC}" type="datetimeFigureOut">
              <a:rPr lang="en-US" smtClean="0"/>
              <a:t>8/3/23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0B4BA8-C21B-E34C-95AB-30BBEEAB8CF7}" type="slidenum">
              <a:rPr lang="en-US" smtClean="0"/>
              <a:t>‹#›</a:t>
            </a:fld>
            <a:endParaRPr lang="en-US"/>
          </a:p>
        </p:txBody>
      </p:sp>
    </p:spTree>
    <p:extLst>
      <p:ext uri="{BB962C8B-B14F-4D97-AF65-F5344CB8AC3E}">
        <p14:creationId xmlns:p14="http://schemas.microsoft.com/office/powerpoint/2010/main" val="3969949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whitehouse.gov/briefing-room/presidential-actions/2021/05/04/a-proclamation-on-missing-and-murdered-indigenous-persons-awareness-day-2021/"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doi.gov/news/secretary-haaland-creates-new-missing-murdered-unit-pursue-justice-missing-or-murdered-american" TargetMode="External"/><Relationship Id="rId5" Type="http://schemas.openxmlformats.org/officeDocument/2006/relationships/hyperlink" Target="https://www.congress.gov/bill/116th-congress/senate-bill/227" TargetMode="External"/><Relationship Id="rId4" Type="http://schemas.openxmlformats.org/officeDocument/2006/relationships/hyperlink" Target="https://www.federalregister.gov/documents/2019/12/02/2019-26178/establishing-the-task-force-on-missing-and-murdered-american-indians-and-alaska-native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jop.ascopubs.org/content/early/2014/05/06/JOP.2014.001375.full.pdf+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financial disclosures</a:t>
            </a:r>
          </a:p>
          <a:p>
            <a:endParaRPr lang="en-US" dirty="0"/>
          </a:p>
          <a:p>
            <a:r>
              <a:rPr lang="en-US" dirty="0"/>
              <a:t>Topic near and dear to me as this is my culture and the one I was raised in</a:t>
            </a:r>
          </a:p>
          <a:p>
            <a:endParaRPr lang="en-US" dirty="0"/>
          </a:p>
          <a:p>
            <a:r>
              <a:rPr lang="en-US" dirty="0"/>
              <a:t>Shamelessly put pictures of my family throughout the PowerPoint</a:t>
            </a:r>
          </a:p>
          <a:p>
            <a:endParaRPr lang="en-US" dirty="0"/>
          </a:p>
          <a:p>
            <a:r>
              <a:rPr lang="en-US" dirty="0"/>
              <a:t>What I have put together is Evidence Based but also based on my personal and professional experience</a:t>
            </a:r>
          </a:p>
          <a:p>
            <a:endParaRPr lang="en-US" dirty="0"/>
          </a:p>
          <a:p>
            <a:r>
              <a:rPr lang="en-US" dirty="0"/>
              <a:t> </a:t>
            </a:r>
          </a:p>
        </p:txBody>
      </p:sp>
      <p:sp>
        <p:nvSpPr>
          <p:cNvPr id="4" name="Slide Number Placeholder 3"/>
          <p:cNvSpPr>
            <a:spLocks noGrp="1"/>
          </p:cNvSpPr>
          <p:nvPr>
            <p:ph type="sldNum" sz="quarter" idx="5"/>
          </p:nvPr>
        </p:nvSpPr>
        <p:spPr/>
        <p:txBody>
          <a:bodyPr/>
          <a:lstStyle/>
          <a:p>
            <a:fld id="{090B4BA8-C21B-E34C-95AB-30BBEEAB8CF7}" type="slidenum">
              <a:rPr lang="en-US" smtClean="0"/>
              <a:t>1</a:t>
            </a:fld>
            <a:endParaRPr lang="en-US"/>
          </a:p>
        </p:txBody>
      </p:sp>
    </p:spTree>
    <p:extLst>
      <p:ext uri="{BB962C8B-B14F-4D97-AF65-F5344CB8AC3E}">
        <p14:creationId xmlns:p14="http://schemas.microsoft.com/office/powerpoint/2010/main" val="4031831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9939F"/>
                </a:solidFill>
                <a:effectLst/>
                <a:latin typeface="Abel" panose="02000506030000020004" pitchFamily="2" charset="0"/>
              </a:rPr>
              <a:t>Our women, girls, and two-spirts are being taken from us in an alarming way.  As of 2016, the National Crime Information Center has reported 5,712 cases of missing American Indian and Alaska Native women and girls. Strikingly, the U.S Department of Justice missing persons database has only reported 116 cases.  The majority of these murders are committed by non-Native people on Native-owned land. The lack of communication combined with jurisdictional issues between state, local, federal, and tribal law enforcement, make it nearly impossible to begin the investigative process. </a:t>
            </a:r>
          </a:p>
          <a:p>
            <a:pPr algn="l"/>
            <a:endParaRPr lang="en-US" b="0" i="0" u="sng" dirty="0">
              <a:solidFill>
                <a:srgbClr val="09939F"/>
              </a:solidFill>
              <a:effectLst/>
              <a:latin typeface="Abel" panose="02000506030000020004" pitchFamily="2" charset="0"/>
            </a:endParaRPr>
          </a:p>
          <a:p>
            <a:pPr algn="l"/>
            <a:endParaRPr lang="en-US" b="1" i="0" u="sng" dirty="0">
              <a:solidFill>
                <a:srgbClr val="09939F"/>
              </a:solidFill>
              <a:effectLst/>
              <a:latin typeface="Abel" panose="02000506030000020004" pitchFamily="2" charset="0"/>
            </a:endParaRPr>
          </a:p>
          <a:p>
            <a:pPr algn="l"/>
            <a:r>
              <a:rPr lang="en-US" b="1" i="0" u="sng" dirty="0">
                <a:solidFill>
                  <a:srgbClr val="09939F"/>
                </a:solidFill>
                <a:effectLst/>
                <a:latin typeface="Abel" panose="02000506030000020004" pitchFamily="2" charset="0"/>
              </a:rPr>
              <a:t>POLICY INITIATIVES AND LANDMARKS</a:t>
            </a:r>
            <a:endParaRPr lang="en-US" b="0" i="0" dirty="0">
              <a:solidFill>
                <a:srgbClr val="09939F"/>
              </a:solidFill>
              <a:effectLst/>
              <a:latin typeface="Abel" panose="02000506030000020004" pitchFamily="2" charset="0"/>
            </a:endParaRPr>
          </a:p>
          <a:p>
            <a:pPr algn="l"/>
            <a:r>
              <a:rPr lang="en-US" b="0" i="0" u="none" strike="noStrike" dirty="0">
                <a:solidFill>
                  <a:srgbClr val="6A6868"/>
                </a:solidFill>
                <a:effectLst/>
                <a:latin typeface="Abel" panose="02000506030000020004" pitchFamily="2" charset="0"/>
                <a:hlinkClick r:id="rId3"/>
              </a:rPr>
              <a:t>May 5, 2019</a:t>
            </a:r>
            <a:r>
              <a:rPr lang="en-US" b="0" i="0" dirty="0">
                <a:solidFill>
                  <a:srgbClr val="09939F"/>
                </a:solidFill>
                <a:effectLst/>
                <a:latin typeface="Abel" panose="02000506030000020004" pitchFamily="2" charset="0"/>
              </a:rPr>
              <a:t> - The White House proclamation officially designated as the National Day of Awareness for Missing and Murdered Native Women and Girls. </a:t>
            </a:r>
          </a:p>
          <a:p>
            <a:pPr algn="l"/>
            <a:r>
              <a:rPr lang="en-US" b="0" i="0" dirty="0">
                <a:solidFill>
                  <a:srgbClr val="09939F"/>
                </a:solidFill>
                <a:effectLst/>
                <a:latin typeface="Abel" panose="02000506030000020004" pitchFamily="2" charset="0"/>
              </a:rPr>
              <a:t>2019 - </a:t>
            </a:r>
            <a:r>
              <a:rPr lang="en-US" b="0" i="0" u="none" strike="noStrike" dirty="0">
                <a:solidFill>
                  <a:srgbClr val="6A6868"/>
                </a:solidFill>
                <a:effectLst/>
                <a:latin typeface="Abel" panose="02000506030000020004" pitchFamily="2" charset="0"/>
                <a:hlinkClick r:id="rId4"/>
              </a:rPr>
              <a:t>Executive Order 13898</a:t>
            </a:r>
            <a:r>
              <a:rPr lang="en-US" b="0" i="0" dirty="0">
                <a:solidFill>
                  <a:srgbClr val="09939F"/>
                </a:solidFill>
                <a:effectLst/>
                <a:latin typeface="Abel" panose="02000506030000020004" pitchFamily="2" charset="0"/>
              </a:rPr>
              <a:t>, a/k/a Operation Lady Justice, creates a task force for missing and murdered AI/AN peoples that will address the concerns of Indigenous communities in the U.S., such as data collection, policies, establish cold-case teams, and improve investigative responses. </a:t>
            </a:r>
          </a:p>
          <a:p>
            <a:pPr algn="l"/>
            <a:r>
              <a:rPr lang="en-US" b="0" i="0" dirty="0">
                <a:solidFill>
                  <a:srgbClr val="09939F"/>
                </a:solidFill>
                <a:effectLst/>
                <a:latin typeface="Abel" panose="02000506030000020004" pitchFamily="2" charset="0"/>
              </a:rPr>
              <a:t>2020  - </a:t>
            </a:r>
            <a:r>
              <a:rPr lang="en-US" b="0" i="0" u="none" strike="noStrike" dirty="0">
                <a:solidFill>
                  <a:srgbClr val="6A6868"/>
                </a:solidFill>
                <a:effectLst/>
                <a:latin typeface="Abel" panose="02000506030000020004" pitchFamily="2" charset="0"/>
                <a:hlinkClick r:id="rId5"/>
              </a:rPr>
              <a:t>Savanna’s Act</a:t>
            </a:r>
            <a:r>
              <a:rPr lang="en-US" b="0" i="0" dirty="0">
                <a:solidFill>
                  <a:srgbClr val="09939F"/>
                </a:solidFill>
                <a:effectLst/>
                <a:latin typeface="Abel" panose="02000506030000020004" pitchFamily="2" charset="0"/>
              </a:rPr>
              <a:t> became law and requires the Department of Justice to review, revise and develop policies and protocols to address MMIP cases. </a:t>
            </a:r>
          </a:p>
          <a:p>
            <a:pPr algn="l"/>
            <a:r>
              <a:rPr lang="en-US" b="0" i="0" dirty="0">
                <a:solidFill>
                  <a:srgbClr val="09939F"/>
                </a:solidFill>
                <a:effectLst/>
                <a:latin typeface="Abel" panose="02000506030000020004" pitchFamily="2" charset="0"/>
              </a:rPr>
              <a:t>2021 - </a:t>
            </a:r>
            <a:r>
              <a:rPr lang="en-US" b="0" i="0" u="none" strike="noStrike" dirty="0">
                <a:solidFill>
                  <a:srgbClr val="6A6868"/>
                </a:solidFill>
                <a:effectLst/>
                <a:latin typeface="Abel" panose="02000506030000020004" pitchFamily="2" charset="0"/>
                <a:hlinkClick r:id="rId6"/>
              </a:rPr>
              <a:t>Secretary of the Interior Deb Haaland </a:t>
            </a:r>
            <a:r>
              <a:rPr lang="en-US" b="0" i="0" dirty="0">
                <a:solidFill>
                  <a:srgbClr val="09939F"/>
                </a:solidFill>
                <a:effectLst/>
                <a:latin typeface="Abel" panose="02000506030000020004" pitchFamily="2" charset="0"/>
              </a:rPr>
              <a:t>(Laguna Pueblo) announced the formation of the Missing and Murdered Unit that will focus on analyzing and solving missing and murdered Indigenous peoples (MMIP) cases. </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10</a:t>
            </a:fld>
            <a:endParaRPr lang="en-US"/>
          </a:p>
        </p:txBody>
      </p:sp>
    </p:spTree>
    <p:extLst>
      <p:ext uri="{BB962C8B-B14F-4D97-AF65-F5344CB8AC3E}">
        <p14:creationId xmlns:p14="http://schemas.microsoft.com/office/powerpoint/2010/main" val="2465302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600"/>
              </a:spcAft>
            </a:pPr>
            <a:r>
              <a:rPr lang="en-US" sz="1200" dirty="0">
                <a:effectLst/>
                <a:ea typeface="Calibri" panose="020F0502020204030204" pitchFamily="34" charset="0"/>
                <a:cs typeface="Times New Roman" panose="02020603050405020304" pitchFamily="18" charset="0"/>
              </a:rPr>
              <a:t>A national study looking at death certificate data reported that IA experienced the highest prescription opioid death rate from 1999-2009.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Moreover, they alleged that it did not take much to receive the medication from IHS and were being handed out to patients without legitimate medical diagnoses.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The CDC reported an opioid overdose rate of 8/4 per 100k for indigenous, second only to whites. A national study looking at death certificate data reported that indigenous experienced the highest prescription opioid death rate from 1999-2009. Within youth, nonmedical use of opioids over the age of 12 were reported to be twice the rate of of white and three time the rates of African Americans.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Many years tribal members saying opioids were being handed out without legitimate medical diagnoses.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Unprecedented law suite The Cherokee Nation in NE Oklahoma was among the first tribe to sue over prescription painkillers.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Other tribes have brought litigation forward and will receive a collective 600 million to settle claims that three drug distributors fueled the opioid crisis in native communities. </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11</a:t>
            </a:fld>
            <a:endParaRPr lang="en-US"/>
          </a:p>
        </p:txBody>
      </p:sp>
    </p:spTree>
    <p:extLst>
      <p:ext uri="{BB962C8B-B14F-4D97-AF65-F5344CB8AC3E}">
        <p14:creationId xmlns:p14="http://schemas.microsoft.com/office/powerpoint/2010/main" val="3934819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0B4BA8-C21B-E34C-95AB-30BBEEAB8CF7}" type="slidenum">
              <a:rPr lang="en-US" smtClean="0"/>
              <a:t>12</a:t>
            </a:fld>
            <a:endParaRPr lang="en-US"/>
          </a:p>
        </p:txBody>
      </p:sp>
    </p:spTree>
    <p:extLst>
      <p:ext uri="{BB962C8B-B14F-4D97-AF65-F5344CB8AC3E}">
        <p14:creationId xmlns:p14="http://schemas.microsoft.com/office/powerpoint/2010/main" val="224346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With our diverse population it is imperative we look at our patients holistically and not just through medical lenses.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13</a:t>
            </a:fld>
            <a:endParaRPr lang="en-US"/>
          </a:p>
        </p:txBody>
      </p:sp>
    </p:spTree>
    <p:extLst>
      <p:ext uri="{BB962C8B-B14F-4D97-AF65-F5344CB8AC3E}">
        <p14:creationId xmlns:p14="http://schemas.microsoft.com/office/powerpoint/2010/main" val="1845512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European colonization there were an estimated 112 million Native Americans</a:t>
            </a:r>
          </a:p>
          <a:p>
            <a:endParaRPr lang="en-US" dirty="0"/>
          </a:p>
          <a:p>
            <a:r>
              <a:rPr lang="en-US" dirty="0"/>
              <a:t>Today there is an estimated 5 million natives left </a:t>
            </a:r>
          </a:p>
          <a:p>
            <a:endParaRPr lang="en-US" dirty="0"/>
          </a:p>
          <a:p>
            <a:r>
              <a:rPr lang="en-US" dirty="0"/>
              <a:t>Pre-Covid We were already aware of disparities. </a:t>
            </a:r>
          </a:p>
          <a:p>
            <a:endParaRPr lang="en-US" dirty="0"/>
          </a:p>
          <a:p>
            <a:r>
              <a:rPr lang="en-US" dirty="0"/>
              <a:t>COVID brought into light inequities that need to be addressed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Because of this and other social factors, there are real disparities in the health of New Mexicans of various ethnic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Inherent distrust of mainstream society that is rooted in perceived stereotypes and overt racism</a:t>
            </a:r>
          </a:p>
          <a:p>
            <a:endParaRPr lang="en-US" dirty="0"/>
          </a:p>
          <a:p>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14</a:t>
            </a:fld>
            <a:endParaRPr lang="en-US"/>
          </a:p>
        </p:txBody>
      </p:sp>
    </p:spTree>
    <p:extLst>
      <p:ext uri="{BB962C8B-B14F-4D97-AF65-F5344CB8AC3E}">
        <p14:creationId xmlns:p14="http://schemas.microsoft.com/office/powerpoint/2010/main" val="10871492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300,000 throughout the country</a:t>
            </a:r>
          </a:p>
          <a:p>
            <a:endParaRPr lang="en-US" dirty="0"/>
          </a:p>
          <a:p>
            <a:r>
              <a:rPr lang="en-US" sz="1200" dirty="0"/>
              <a:t>Many residents live in multi-generational homes.</a:t>
            </a:r>
          </a:p>
          <a:p>
            <a:endParaRPr lang="en-US" sz="1200" dirty="0"/>
          </a:p>
          <a:p>
            <a:r>
              <a:rPr lang="en-US" sz="1200" dirty="0"/>
              <a:t>The water is brought into  communal wells.</a:t>
            </a:r>
          </a:p>
          <a:p>
            <a:endParaRPr lang="en-US" sz="1200" dirty="0"/>
          </a:p>
          <a:p>
            <a:r>
              <a:rPr lang="en-US" sz="1200" dirty="0"/>
              <a:t>A large portion of homes on the reservation have no running water or electricity. </a:t>
            </a:r>
          </a:p>
          <a:p>
            <a:endParaRPr lang="en-US" dirty="0"/>
          </a:p>
          <a:p>
            <a:r>
              <a:rPr lang="en-US" dirty="0"/>
              <a:t>40% of residents have no running water including no sink or toilet. They haul water by car or on foot. </a:t>
            </a:r>
          </a:p>
          <a:p>
            <a:endParaRPr lang="en-US" dirty="0"/>
          </a:p>
          <a:p>
            <a:r>
              <a:rPr lang="en-US" dirty="0"/>
              <a:t>Navajos are 67 times more likely than other Americans not to have running water in their homes</a:t>
            </a:r>
          </a:p>
          <a:p>
            <a:endParaRPr lang="en-US" dirty="0"/>
          </a:p>
          <a:p>
            <a:r>
              <a:rPr lang="en-US" dirty="0"/>
              <a:t>Among the 55,000 homes located on the 27,000 square mile reservation, about 15,000 do not have electricity. </a:t>
            </a:r>
          </a:p>
          <a:p>
            <a:r>
              <a:rPr lang="en-US" dirty="0"/>
              <a:t>They make up 75% of all unelectrified households in the United States.</a:t>
            </a:r>
          </a:p>
          <a:p>
            <a:endParaRPr lang="en-US" dirty="0"/>
          </a:p>
          <a:p>
            <a:r>
              <a:rPr lang="en-US" dirty="0"/>
              <a:t>Sixty percent of the Navajo Nation’s residents lack fixed internet access. The broadband access that does exist is sporadic with limited connectivity.. Lack of internet impedes the provision of critical public health announcements, limiting the Navajo Nation’s emergency health care.</a:t>
            </a:r>
          </a:p>
          <a:p>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15</a:t>
            </a:fld>
            <a:endParaRPr lang="en-US"/>
          </a:p>
        </p:txBody>
      </p:sp>
    </p:spTree>
    <p:extLst>
      <p:ext uri="{BB962C8B-B14F-4D97-AF65-F5344CB8AC3E}">
        <p14:creationId xmlns:p14="http://schemas.microsoft.com/office/powerpoint/2010/main" val="3603236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90B4BA8-C21B-E34C-95AB-30BBEEAB8CF7}" type="slidenum">
              <a:rPr lang="en-US" smtClean="0"/>
              <a:t>16</a:t>
            </a:fld>
            <a:endParaRPr lang="en-US"/>
          </a:p>
        </p:txBody>
      </p:sp>
    </p:spTree>
    <p:extLst>
      <p:ext uri="{BB962C8B-B14F-4D97-AF65-F5344CB8AC3E}">
        <p14:creationId xmlns:p14="http://schemas.microsoft.com/office/powerpoint/2010/main" val="2834831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of this</a:t>
            </a:r>
            <a:r>
              <a:rPr lang="en-US" baseline="0" dirty="0"/>
              <a:t> is attributed to quality of life such as inadequate education, disproportionate poverty, discrimination in the delivery of health services, and cultural differences resulting in poor social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Hypothermia is a point of contention among many indigenous people. Most often, there is some sort of foul play involved but often the body lies in the elements for days and succumbs.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17</a:t>
            </a:fld>
            <a:endParaRPr lang="en-US"/>
          </a:p>
        </p:txBody>
      </p:sp>
    </p:spTree>
    <p:extLst>
      <p:ext uri="{BB962C8B-B14F-4D97-AF65-F5344CB8AC3E}">
        <p14:creationId xmlns:p14="http://schemas.microsoft.com/office/powerpoint/2010/main" val="2458269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alpha val="80000"/>
                  </a:schemeClr>
                </a:solidFill>
              </a:rPr>
              <a:t>Considered the highest risk population in America</a:t>
            </a:r>
          </a:p>
          <a:p>
            <a:pPr marL="0" indent="0">
              <a:buNone/>
            </a:pPr>
            <a:endParaRPr lang="en-US" sz="1200" dirty="0">
              <a:solidFill>
                <a:schemeClr val="bg1">
                  <a:alpha val="80000"/>
                </a:schemeClr>
              </a:solidFill>
            </a:endParaRPr>
          </a:p>
          <a:p>
            <a:r>
              <a:rPr lang="en-US" sz="1200" dirty="0">
                <a:solidFill>
                  <a:schemeClr val="bg1">
                    <a:alpha val="80000"/>
                  </a:schemeClr>
                </a:solidFill>
              </a:rPr>
              <a:t>Youth reside on reservations which are socially isolated from the mainstream culture</a:t>
            </a:r>
          </a:p>
          <a:p>
            <a:endParaRPr lang="en-US" sz="1200" dirty="0">
              <a:solidFill>
                <a:schemeClr val="bg1">
                  <a:alpha val="80000"/>
                </a:schemeClr>
              </a:solidFill>
            </a:endParaRPr>
          </a:p>
          <a:p>
            <a:r>
              <a:rPr lang="en-US" sz="1200" dirty="0">
                <a:solidFill>
                  <a:schemeClr val="bg1">
                    <a:alpha val="80000"/>
                  </a:schemeClr>
                </a:solidFill>
              </a:rPr>
              <a:t>75% of all outlets sold alcohol to NA youth and in comparison to 10% in urban areas</a:t>
            </a:r>
          </a:p>
          <a:p>
            <a:pPr marL="0" indent="0">
              <a:buNone/>
            </a:pPr>
            <a:endParaRPr lang="en-US" sz="1200" dirty="0">
              <a:solidFill>
                <a:schemeClr val="bg1">
                  <a:alpha val="80000"/>
                </a:schemeClr>
              </a:solidFill>
            </a:endParaRPr>
          </a:p>
          <a:p>
            <a:r>
              <a:rPr lang="en-US" sz="1200" dirty="0">
                <a:solidFill>
                  <a:schemeClr val="bg1">
                    <a:alpha val="80000"/>
                  </a:schemeClr>
                </a:solidFill>
              </a:rPr>
              <a:t>15% are involved in gang activity compared to 8% of Latino youth and 6% of African American youth</a:t>
            </a:r>
          </a:p>
          <a:p>
            <a:endParaRPr lang="en-US" baseline="0" dirty="0"/>
          </a:p>
        </p:txBody>
      </p:sp>
      <p:sp>
        <p:nvSpPr>
          <p:cNvPr id="4" name="Slide Number Placeholder 3"/>
          <p:cNvSpPr>
            <a:spLocks noGrp="1"/>
          </p:cNvSpPr>
          <p:nvPr>
            <p:ph type="sldNum" sz="quarter" idx="10"/>
          </p:nvPr>
        </p:nvSpPr>
        <p:spPr/>
        <p:txBody>
          <a:bodyPr/>
          <a:lstStyle/>
          <a:p>
            <a:fld id="{9661DF50-A5AB-AF4D-82A1-B3FBFD034085}" type="slidenum">
              <a:rPr lang="en-US" smtClean="0"/>
              <a:t>18</a:t>
            </a:fld>
            <a:endParaRPr lang="en-US"/>
          </a:p>
        </p:txBody>
      </p:sp>
    </p:spTree>
    <p:extLst>
      <p:ext uri="{BB962C8B-B14F-4D97-AF65-F5344CB8AC3E}">
        <p14:creationId xmlns:p14="http://schemas.microsoft.com/office/powerpoint/2010/main" val="12650327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At one point, over half the designated COVID floor was occupied by Native American patients.</a:t>
            </a:r>
          </a:p>
          <a:p>
            <a:endParaRPr lang="en-US" sz="1200" dirty="0"/>
          </a:p>
          <a:p>
            <a:r>
              <a:rPr lang="en-US" sz="1200" dirty="0"/>
              <a:t>They would drive from the reservation to the nearest IHS in </a:t>
            </a:r>
            <a:r>
              <a:rPr lang="en-US" sz="1200" dirty="0" err="1"/>
              <a:t>Chinle</a:t>
            </a:r>
            <a:r>
              <a:rPr lang="en-US" sz="1200" dirty="0"/>
              <a:t> or Fort Defiance Arizona or Gallup (2 </a:t>
            </a:r>
            <a:r>
              <a:rPr lang="en-US" sz="1200" dirty="0" err="1"/>
              <a:t>hr</a:t>
            </a:r>
            <a:r>
              <a:rPr lang="en-US" sz="1200" dirty="0"/>
              <a:t> drive) and then be triaged and transported between Albuquerque or Rio Rancho and Phoenix or Flagstaff. </a:t>
            </a:r>
          </a:p>
          <a:p>
            <a:endParaRPr lang="en-US" sz="1200" dirty="0"/>
          </a:p>
          <a:p>
            <a:r>
              <a:rPr lang="en-US" sz="1200" dirty="0"/>
              <a:t>This is approximately 4-6 hours away from their home</a:t>
            </a:r>
          </a:p>
          <a:p>
            <a:endParaRPr lang="en-US" sz="1200" dirty="0"/>
          </a:p>
          <a:p>
            <a:r>
              <a:rPr lang="en-US" sz="1200" dirty="0"/>
              <a:t>Many did not speak English</a:t>
            </a:r>
          </a:p>
          <a:p>
            <a:endParaRPr lang="en-US" sz="1200" dirty="0"/>
          </a:p>
          <a:p>
            <a:r>
              <a:rPr lang="en-US" sz="1200" dirty="0"/>
              <a:t>It spread like wildfire through the reservation</a:t>
            </a:r>
          </a:p>
          <a:p>
            <a:r>
              <a:rPr lang="en-US" dirty="0"/>
              <a:t>This is largely in-part due to the multi-generational homes. Deep reverence for elders, unheard of for elders to be in nursing home. Often, there are at least 3 generations in one home.</a:t>
            </a:r>
          </a:p>
          <a:p>
            <a:endParaRPr lang="en-US" dirty="0"/>
          </a:p>
          <a:p>
            <a:r>
              <a:rPr lang="en-US" dirty="0"/>
              <a:t>In a 2000 square foot home (3 bedrooms) 9 people living with no running water and no electricity</a:t>
            </a:r>
          </a:p>
          <a:p>
            <a:pPr marL="171450" indent="-171450">
              <a:buFont typeface="Arial" panose="020B0604020202020204" pitchFamily="34" charset="0"/>
              <a:buChar char="•"/>
            </a:pPr>
            <a:r>
              <a:rPr lang="en-US" dirty="0"/>
              <a:t>By the end of the first month we had cared for and assisted in burial arrangements for a family of 6 that only 2 survived. </a:t>
            </a:r>
          </a:p>
          <a:p>
            <a:pPr marL="171450" indent="-171450">
              <a:buFont typeface="Arial" panose="020B0604020202020204" pitchFamily="34" charset="0"/>
              <a:buChar char="•"/>
            </a:pPr>
            <a:r>
              <a:rPr lang="en-US" dirty="0"/>
              <a:t>2 sons, then the mother. The father gave up.</a:t>
            </a:r>
          </a:p>
          <a:p>
            <a:pPr marL="171450" indent="-171450">
              <a:buFont typeface="Arial" panose="020B0604020202020204" pitchFamily="34" charset="0"/>
              <a:buChar char="•"/>
            </a:pPr>
            <a:r>
              <a:rPr lang="en-US" dirty="0"/>
              <a:t>Many rooms had mother and daughter next door to each other.</a:t>
            </a:r>
          </a:p>
          <a:p>
            <a:pPr marL="171450" indent="-171450">
              <a:buFont typeface="Arial" panose="020B0604020202020204" pitchFamily="34" charset="0"/>
              <a:buChar char="•"/>
            </a:pPr>
            <a:r>
              <a:rPr lang="en-US" dirty="0"/>
              <a:t>Downtown compassionate extubation on mother and grandmother while the children sat in waiting room with no where to go.</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What we saw was all on natives being made DNR without their expressed consent. Many times families had directly opposed this. </a:t>
            </a:r>
          </a:p>
        </p:txBody>
      </p:sp>
      <p:sp>
        <p:nvSpPr>
          <p:cNvPr id="4" name="Slide Number Placeholder 3"/>
          <p:cNvSpPr>
            <a:spLocks noGrp="1"/>
          </p:cNvSpPr>
          <p:nvPr>
            <p:ph type="sldNum" sz="quarter" idx="5"/>
          </p:nvPr>
        </p:nvSpPr>
        <p:spPr/>
        <p:txBody>
          <a:bodyPr/>
          <a:lstStyle/>
          <a:p>
            <a:fld id="{22D2F4F6-AA15-5145-9A8E-84AE037B0720}" type="slidenum">
              <a:rPr lang="en-US" smtClean="0"/>
              <a:t>19</a:t>
            </a:fld>
            <a:endParaRPr lang="en-US"/>
          </a:p>
        </p:txBody>
      </p:sp>
    </p:spTree>
    <p:extLst>
      <p:ext uri="{BB962C8B-B14F-4D97-AF65-F5344CB8AC3E}">
        <p14:creationId xmlns:p14="http://schemas.microsoft.com/office/powerpoint/2010/main" val="1731012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our objectives</a:t>
            </a:r>
          </a:p>
          <a:p>
            <a:endParaRPr lang="en-US" dirty="0"/>
          </a:p>
          <a:p>
            <a:r>
              <a:rPr lang="en-US" dirty="0"/>
              <a:t>My overall hope is that when you walk into or away from some of these encounters you will more equipped and that you did a good job</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2</a:t>
            </a:fld>
            <a:endParaRPr lang="en-US"/>
          </a:p>
        </p:txBody>
      </p:sp>
    </p:spTree>
    <p:extLst>
      <p:ext uri="{BB962C8B-B14F-4D97-AF65-F5344CB8AC3E}">
        <p14:creationId xmlns:p14="http://schemas.microsoft.com/office/powerpoint/2010/main" val="4215643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nSpc>
                <a:spcPct val="200000"/>
              </a:lnSpc>
              <a:spcBef>
                <a:spcPts val="0"/>
              </a:spcBef>
              <a:spcAft>
                <a:spcPts val="0"/>
              </a:spcAft>
            </a:pPr>
            <a:r>
              <a:rPr lang="en-US" sz="1800" dirty="0">
                <a:solidFill>
                  <a:srgbClr val="353535"/>
                </a:solidFill>
                <a:effectLst/>
                <a:latin typeface="Times New Roman" panose="02020603050405020304" pitchFamily="18" charset="0"/>
                <a:ea typeface="Calibri" panose="020F0502020204030204" pitchFamily="34" charset="0"/>
                <a:cs typeface="Times New Roman" panose="02020603050405020304" pitchFamily="18" charset="0"/>
              </a:rPr>
              <a:t>IHS services are administered through a system of 12 area offices and 170 IHS and tribally managed service units. </a:t>
            </a:r>
          </a:p>
          <a:p>
            <a:pPr marL="0" marR="0" indent="457200">
              <a:lnSpc>
                <a:spcPct val="200000"/>
              </a:lnSpc>
              <a:spcBef>
                <a:spcPts val="0"/>
              </a:spcBef>
              <a:spcAft>
                <a:spcPts val="0"/>
              </a:spcAft>
            </a:pPr>
            <a:endParaRPr lang="en-US" sz="1800" dirty="0">
              <a:solidFill>
                <a:srgbClr val="353535"/>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Today, over sixty percent of the IHS appropriation is administered by different tribes, primarily through self-determination contracts or self-governance compacts of those individual tribes. </a:t>
            </a:r>
          </a:p>
          <a:p>
            <a:pPr marL="0" marR="0" indent="457200">
              <a:lnSpc>
                <a:spcPct val="20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IHS Office of Urban Indian Health Programs (OUIHP) was established in 1976 to make health care services more accessible to Urban Indigenous people. IHS entered into limited, competing contracts and grants with 41 Urban Indian Organizations (UIOs) to provide health care and referral services for Urban Indigenous people throughout the United States. UIOs provide access to culturally appropriate and quality health care services, which include full ambulatory care, limited ambulatory care, outreach and referral, and residential and outpatient substance abuse treatment programs. </a:t>
            </a:r>
          </a:p>
          <a:p>
            <a:pPr marL="0" marR="0" indent="457200">
              <a:lnSpc>
                <a:spcPct val="200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The OUIHP 4-in1 grant program provides funding to UIOs to address four health program areas, including health promotion and disease prevention services, immunization services, alcohol and substance abuse related services, and mental health services. Throughout these services there are still no home health services or hospice services provided by IHS. </a:t>
            </a:r>
          </a:p>
          <a:p>
            <a:pPr marL="0" marR="0" indent="457200">
              <a:lnSpc>
                <a:spcPct val="200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457200">
              <a:lnSpc>
                <a:spcPct val="200000"/>
              </a:lnSpc>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 few tribes throughout the country are starting to provide palliative care services, but resources are largely sparse. Often, due to the individual tribes managing the clinics and hospitals, there is no consistency regarding what medication may be on formulary from one facility to the next. This can be challenging for a patient that has been hospitalized and started on a pain regimen of fentanyl Duragesic with oxycodone IR for breakthrough and sent back home with a prescription only to find that their local IHS only has Norco on formulary.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20</a:t>
            </a:fld>
            <a:endParaRPr lang="en-US"/>
          </a:p>
        </p:txBody>
      </p:sp>
    </p:spTree>
    <p:extLst>
      <p:ext uri="{BB962C8B-B14F-4D97-AF65-F5344CB8AC3E}">
        <p14:creationId xmlns:p14="http://schemas.microsoft.com/office/powerpoint/2010/main" val="2276519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don’t enroll in private insurance, Medicare, or Medicaid.</a:t>
            </a:r>
          </a:p>
          <a:p>
            <a:endParaRPr lang="en-US" dirty="0"/>
          </a:p>
          <a:p>
            <a:r>
              <a:rPr lang="en-US" sz="1900" dirty="0"/>
              <a:t>Insurance coverage in 2010</a:t>
            </a:r>
          </a:p>
          <a:p>
            <a:pPr lvl="1"/>
            <a:r>
              <a:rPr lang="en-US" sz="1900" dirty="0"/>
              <a:t>36% of IA had private health insurance coverage</a:t>
            </a:r>
          </a:p>
          <a:p>
            <a:pPr lvl="1"/>
            <a:r>
              <a:rPr lang="en-US" sz="1900" dirty="0"/>
              <a:t>24% relied on Medicaid coverage</a:t>
            </a:r>
          </a:p>
          <a:p>
            <a:pPr lvl="1"/>
            <a:r>
              <a:rPr lang="en-US" sz="1900" dirty="0"/>
              <a:t>33% had no health insurance coverage</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21</a:t>
            </a:fld>
            <a:endParaRPr lang="en-US"/>
          </a:p>
        </p:txBody>
      </p:sp>
    </p:spTree>
    <p:extLst>
      <p:ext uri="{BB962C8B-B14F-4D97-AF65-F5344CB8AC3E}">
        <p14:creationId xmlns:p14="http://schemas.microsoft.com/office/powerpoint/2010/main" val="287775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61DF50-A5AB-AF4D-82A1-B3FBFD034085}" type="slidenum">
              <a:rPr lang="en-US" smtClean="0"/>
              <a:t>22</a:t>
            </a:fld>
            <a:endParaRPr lang="en-US"/>
          </a:p>
        </p:txBody>
      </p:sp>
    </p:spTree>
    <p:extLst>
      <p:ext uri="{BB962C8B-B14F-4D97-AF65-F5344CB8AC3E}">
        <p14:creationId xmlns:p14="http://schemas.microsoft.com/office/powerpoint/2010/main" val="499742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Advance Care Planning – our state issued AD is no culturally sensitive. It is considered offensive to just have 1 person as a designated decision maker. Usually 3-5 in agreement</a:t>
            </a:r>
          </a:p>
          <a:p>
            <a:endParaRPr lang="en-US" dirty="0"/>
          </a:p>
          <a:p>
            <a:r>
              <a:rPr lang="en-US" dirty="0"/>
              <a:t>Dr. Piromalli spearheaded a project in Alaska with culturally sensitive ACP for indigenous populations with success.</a:t>
            </a:r>
          </a:p>
          <a:p>
            <a:endParaRPr lang="en-US" dirty="0"/>
          </a:p>
          <a:p>
            <a:r>
              <a:rPr lang="en-US" dirty="0"/>
              <a:t>No degrees of cousins. Family is what they say it is.</a:t>
            </a:r>
          </a:p>
          <a:p>
            <a:endParaRPr lang="en-US" dirty="0"/>
          </a:p>
          <a:p>
            <a:r>
              <a:rPr lang="en-US" dirty="0"/>
              <a:t>A study was done and 86% of Native Americans interviewed considered advance care planning a dangerous violation of traditional Navajo values “culturally offensive and potentially harmful”</a:t>
            </a:r>
          </a:p>
          <a:p>
            <a:endParaRPr lang="en-US" dirty="0"/>
          </a:p>
          <a:p>
            <a:endParaRPr lang="en-US" sz="1200" dirty="0"/>
          </a:p>
        </p:txBody>
      </p:sp>
      <p:sp>
        <p:nvSpPr>
          <p:cNvPr id="4" name="Slide Number Placeholder 3"/>
          <p:cNvSpPr>
            <a:spLocks noGrp="1"/>
          </p:cNvSpPr>
          <p:nvPr>
            <p:ph type="sldNum" sz="quarter" idx="5"/>
          </p:nvPr>
        </p:nvSpPr>
        <p:spPr/>
        <p:txBody>
          <a:bodyPr/>
          <a:lstStyle/>
          <a:p>
            <a:fld id="{090B4BA8-C21B-E34C-95AB-30BBEEAB8CF7}" type="slidenum">
              <a:rPr lang="en-US" smtClean="0"/>
              <a:t>23</a:t>
            </a:fld>
            <a:endParaRPr lang="en-US"/>
          </a:p>
        </p:txBody>
      </p:sp>
    </p:spTree>
    <p:extLst>
      <p:ext uri="{BB962C8B-B14F-4D97-AF65-F5344CB8AC3E}">
        <p14:creationId xmlns:p14="http://schemas.microsoft.com/office/powerpoint/2010/main" val="1702012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Majority of tribes do not talk about terminal illness for fear that talking about it will cause it to happen</a:t>
            </a:r>
          </a:p>
          <a:p>
            <a:endParaRPr lang="en-US" sz="14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dvP6ED3"/>
              </a:rPr>
              <a:t>A study done by Dr Marr and Dr Neale showed Palliative care is not at odds with Native American beliefs (or palliative care is consistent with many NA beliefs)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dvP6E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Care begins with communication and transparency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Speaking in the third person is often well received rather than speaking directly about the patient’s illness and prognosis which may be seen as wishing or causing the poor outcome and eroding hope.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0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For example: ‘‘When we have cared for other patients with illness similar to yours, we have experienced…’’ </a:t>
            </a:r>
          </a:p>
          <a:p>
            <a:endParaRPr lang="en-US" dirty="0"/>
          </a:p>
          <a:p>
            <a:pPr marL="171450" indent="-171450">
              <a:buFont typeface="Arial" panose="020B0604020202020204" pitchFamily="34" charset="0"/>
              <a:buChar char="•"/>
            </a:pPr>
            <a:r>
              <a:rPr lang="en-US" dirty="0"/>
              <a:t>I am wondering if you can tell me a bit about </a:t>
            </a:r>
            <a:r>
              <a:rPr lang="en-US" dirty="0" err="1"/>
              <a:t>xyz</a:t>
            </a:r>
            <a:r>
              <a:rPr lang="en-US" dirty="0"/>
              <a:t> health or what has been going on</a:t>
            </a:r>
          </a:p>
          <a:p>
            <a:pPr marL="171450" indent="-171450">
              <a:buFont typeface="Arial" panose="020B0604020202020204" pitchFamily="34" charset="0"/>
              <a:buChar char="•"/>
            </a:pPr>
            <a:r>
              <a:rPr lang="en-US" dirty="0"/>
              <a:t>It can be helpful to warn patients about the nature of the discussion and communicate that no harm is intended before disclosing a diagnosis of trajectory</a:t>
            </a:r>
          </a:p>
          <a:p>
            <a:pPr marL="171450" indent="-171450">
              <a:buFont typeface="Arial" panose="020B0604020202020204" pitchFamily="34" charset="0"/>
              <a:buChar char="•"/>
            </a:pPr>
            <a:r>
              <a:rPr lang="en-US" dirty="0"/>
              <a:t>How do your family make decisions, what will be most helpful to you</a:t>
            </a:r>
          </a:p>
          <a:p>
            <a:pPr marL="171450" indent="-171450">
              <a:buFont typeface="Arial" panose="020B0604020202020204" pitchFamily="34" charset="0"/>
              <a:buChar char="•"/>
            </a:pPr>
            <a:r>
              <a:rPr lang="en-US" dirty="0"/>
              <a:t>Focus on what is in your sphere of control/influence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Before we go, is there anything you would like to tell me or share about the patient….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24</a:t>
            </a:fld>
            <a:endParaRPr lang="en-US"/>
          </a:p>
        </p:txBody>
      </p:sp>
    </p:spTree>
    <p:extLst>
      <p:ext uri="{BB962C8B-B14F-4D97-AF65-F5344CB8AC3E}">
        <p14:creationId xmlns:p14="http://schemas.microsoft.com/office/powerpoint/2010/main" val="17169269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12121"/>
                </a:solidFill>
                <a:effectLst/>
                <a:latin typeface="PT Serif" panose="020A0603040505020204" pitchFamily="18" charset="77"/>
              </a:rPr>
              <a:t>Created by a team of physicians at Johns Hopkins Kimmel Cancer Center, AMEN stands for "affirm, meet, educate, no matter what." Recently </a:t>
            </a:r>
            <a:r>
              <a:rPr lang="en-US" b="0" i="0" u="none" strike="noStrike" dirty="0">
                <a:effectLst/>
                <a:latin typeface="PT Serif" panose="020A0603040505020204" pitchFamily="18" charset="77"/>
                <a:hlinkClick r:id="rId3"/>
              </a:rPr>
              <a:t>introduced</a:t>
            </a:r>
            <a:r>
              <a:rPr lang="en-US" b="0" i="0" dirty="0">
                <a:solidFill>
                  <a:srgbClr val="212121"/>
                </a:solidFill>
                <a:effectLst/>
                <a:latin typeface="PT Serif" panose="020A0603040505020204" pitchFamily="18" charset="77"/>
              </a:rPr>
              <a:t> in the </a:t>
            </a:r>
            <a:r>
              <a:rPr lang="en-US" b="0" i="1" dirty="0">
                <a:solidFill>
                  <a:srgbClr val="212121"/>
                </a:solidFill>
                <a:effectLst/>
                <a:latin typeface="PT Serif" panose="020A0603040505020204" pitchFamily="18" charset="77"/>
              </a:rPr>
              <a:t>Journal of Oncology Practice</a:t>
            </a:r>
            <a:r>
              <a:rPr lang="en-US" b="0" i="0" dirty="0">
                <a:solidFill>
                  <a:srgbClr val="212121"/>
                </a:solidFill>
                <a:effectLst/>
                <a:latin typeface="PT Serif" panose="020A0603040505020204" pitchFamily="18" charset="77"/>
              </a:rPr>
              <a:t>, clinicians should use the protocol by following these steps</a:t>
            </a:r>
          </a:p>
          <a:p>
            <a:endParaRPr lang="en-US" b="0" i="0" dirty="0">
              <a:solidFill>
                <a:srgbClr val="212121"/>
              </a:solidFill>
              <a:effectLst/>
              <a:latin typeface="PT Serif" panose="020A0603040505020204" pitchFamily="18" charset="77"/>
            </a:endParaRPr>
          </a:p>
          <a:p>
            <a:r>
              <a:rPr lang="en-US" b="0" i="0" dirty="0">
                <a:solidFill>
                  <a:srgbClr val="212121"/>
                </a:solidFill>
                <a:effectLst/>
                <a:latin typeface="PT Serif" panose="020A0603040505020204" pitchFamily="18" charset="77"/>
              </a:rPr>
              <a:t>Dr. Gary Vaughn using at IHS at Gallup with good results</a:t>
            </a:r>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25</a:t>
            </a:fld>
            <a:endParaRPr lang="en-US"/>
          </a:p>
        </p:txBody>
      </p:sp>
    </p:spTree>
    <p:extLst>
      <p:ext uri="{BB962C8B-B14F-4D97-AF65-F5344CB8AC3E}">
        <p14:creationId xmlns:p14="http://schemas.microsoft.com/office/powerpoint/2010/main" val="549412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Additionally, at the beginning of family meetings with IA families, reassurance is given to the patient and family that no harm is intended from the discussion, and that the palliative and other health care providers are all hoping for the best for the patient. </a:t>
            </a:r>
          </a:p>
          <a:p>
            <a:endParaRPr lang="en-US" dirty="0"/>
          </a:p>
          <a:p>
            <a:r>
              <a:rPr lang="en-US" dirty="0"/>
              <a:t>Attention to appropriate eye &amp; hand contact is also made, because firm handshakes and directly looking into the eyes of some IA people may appear to be confrontational and disrespectful. </a:t>
            </a:r>
          </a:p>
          <a:p>
            <a:endParaRPr lang="en-US" dirty="0"/>
          </a:p>
          <a:p>
            <a:r>
              <a:rPr lang="en-US" dirty="0"/>
              <a:t>Comfort with silence and allowing the patient and family to determine the tempo of the conversation have proved beneficial, as well as scheduling family meetings at the convenience of the families because many live a distance from the hospital and may need to coordinate several people coming as well as transportation. </a:t>
            </a:r>
          </a:p>
          <a:p>
            <a:endParaRPr lang="en-US" dirty="0"/>
          </a:p>
          <a:p>
            <a:r>
              <a:rPr lang="en-US" dirty="0"/>
              <a:t>Consultation with traditional healers is supported and encouraged. Families are reassured that decision making is a process, and efforts are made to ensure that the family has sufficient time to make decisions. </a:t>
            </a:r>
          </a:p>
          <a:p>
            <a:endParaRPr lang="en-US" dirty="0"/>
          </a:p>
          <a:p>
            <a:r>
              <a:rPr lang="en-US" dirty="0"/>
              <a:t>Providing emotional support by actively listening and providing time for all the family to ask questions is seen as respectful. </a:t>
            </a:r>
          </a:p>
          <a:p>
            <a:endParaRPr lang="en-US" dirty="0"/>
          </a:p>
          <a:p>
            <a:r>
              <a:rPr lang="en-US" dirty="0"/>
              <a:t>Approach with a spirit of inquiry about the patient. Listen carefully and ask the right questions as well as negotiate a treatment plan. </a:t>
            </a:r>
          </a:p>
          <a:p>
            <a:endParaRPr lang="en-US" dirty="0"/>
          </a:p>
        </p:txBody>
      </p:sp>
      <p:sp>
        <p:nvSpPr>
          <p:cNvPr id="4" name="Slide Number Placeholder 3"/>
          <p:cNvSpPr>
            <a:spLocks noGrp="1"/>
          </p:cNvSpPr>
          <p:nvPr>
            <p:ph type="sldNum" sz="quarter" idx="5"/>
          </p:nvPr>
        </p:nvSpPr>
        <p:spPr/>
        <p:txBody>
          <a:bodyPr/>
          <a:lstStyle/>
          <a:p>
            <a:fld id="{22D2F4F6-AA15-5145-9A8E-84AE037B0720}" type="slidenum">
              <a:rPr lang="en-US" smtClean="0"/>
              <a:t>26</a:t>
            </a:fld>
            <a:endParaRPr lang="en-US"/>
          </a:p>
        </p:txBody>
      </p:sp>
    </p:spTree>
    <p:extLst>
      <p:ext uri="{BB962C8B-B14F-4D97-AF65-F5344CB8AC3E}">
        <p14:creationId xmlns:p14="http://schemas.microsoft.com/office/powerpoint/2010/main" val="28006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common errors that are made are talking too much which does not allow time for feedback loop or questions. </a:t>
            </a:r>
          </a:p>
          <a:p>
            <a:endParaRPr lang="en-US" dirty="0"/>
          </a:p>
          <a:p>
            <a:r>
              <a:rPr lang="en-US" dirty="0"/>
              <a:t>Doctors listen 11 seconds before interrupting patients according to a recent study. </a:t>
            </a:r>
          </a:p>
          <a:p>
            <a:endParaRPr lang="en-US" dirty="0"/>
          </a:p>
          <a:p>
            <a:r>
              <a:rPr lang="en-US" dirty="0"/>
              <a:t>Often the news is overwhelming and family needs time to process and when there is continual talk there is inability to process the information. It can be seen as railroading or gaslighting the individuals. </a:t>
            </a:r>
          </a:p>
          <a:p>
            <a:endParaRPr lang="en-US" dirty="0"/>
          </a:p>
          <a:p>
            <a:r>
              <a:rPr lang="en-US" dirty="0"/>
              <a:t>A good rule of thumb is not to talk more than 50% of the time as that will be seen as dominating the conversation. </a:t>
            </a:r>
          </a:p>
          <a:p>
            <a:endParaRPr lang="en-US" dirty="0"/>
          </a:p>
          <a:p>
            <a:r>
              <a:rPr lang="en-US" dirty="0"/>
              <a:t>Another mistake that is often made is making assumptions about the patient or family whether it be their beliefs or understandings. </a:t>
            </a:r>
          </a:p>
          <a:p>
            <a:endParaRPr lang="en-US" dirty="0"/>
          </a:p>
          <a:p>
            <a:r>
              <a:rPr lang="en-US" dirty="0"/>
              <a:t>It is always better and safer to ask questions and illicit beliefs and understandings. </a:t>
            </a:r>
          </a:p>
          <a:p>
            <a:endParaRPr lang="en-US" dirty="0"/>
          </a:p>
          <a:p>
            <a:r>
              <a:rPr lang="en-US" dirty="0"/>
              <a:t>Also, not allowing the meeting to run on too long. Generally, if over an hour it is overwhelming, and people are unable to process the information. It can be viewed as pressuring and chaotic. </a:t>
            </a:r>
          </a:p>
          <a:p>
            <a:endParaRPr lang="en-US" dirty="0"/>
          </a:p>
          <a:p>
            <a:r>
              <a:rPr lang="en-US" dirty="0"/>
              <a:t>The best practice is to go in with spirit of inquiry and open mind and have an open discussion with the family. </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27</a:t>
            </a:fld>
            <a:endParaRPr lang="en-US"/>
          </a:p>
        </p:txBody>
      </p:sp>
    </p:spTree>
    <p:extLst>
      <p:ext uri="{BB962C8B-B14F-4D97-AF65-F5344CB8AC3E}">
        <p14:creationId xmlns:p14="http://schemas.microsoft.com/office/powerpoint/2010/main" val="28034458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matter what beliefs or cultural values a person or family holds, death is</a:t>
            </a:r>
            <a:r>
              <a:rPr lang="en-US" baseline="0" dirty="0"/>
              <a:t> a difficult transition </a:t>
            </a:r>
          </a:p>
          <a:p>
            <a:endParaRPr lang="en-US" baseline="0" dirty="0"/>
          </a:p>
          <a:p>
            <a:endParaRPr lang="en-US" baseline="0" dirty="0"/>
          </a:p>
          <a:p>
            <a:r>
              <a:rPr lang="en-US" baseline="0" dirty="0"/>
              <a:t>Many reservations and pueblos do not have access to hospice. However, even if they agree, there are areas of the Navajo reservation where there is no hospice. </a:t>
            </a:r>
            <a:endParaRPr lang="en-US" dirty="0"/>
          </a:p>
        </p:txBody>
      </p:sp>
      <p:sp>
        <p:nvSpPr>
          <p:cNvPr id="4" name="Slide Number Placeholder 3"/>
          <p:cNvSpPr>
            <a:spLocks noGrp="1"/>
          </p:cNvSpPr>
          <p:nvPr>
            <p:ph type="sldNum" sz="quarter" idx="10"/>
          </p:nvPr>
        </p:nvSpPr>
        <p:spPr/>
        <p:txBody>
          <a:bodyPr/>
          <a:lstStyle/>
          <a:p>
            <a:fld id="{9661DF50-A5AB-AF4D-82A1-B3FBFD034085}" type="slidenum">
              <a:rPr lang="en-US" smtClean="0"/>
              <a:t>28</a:t>
            </a:fld>
            <a:endParaRPr lang="en-US"/>
          </a:p>
        </p:txBody>
      </p:sp>
    </p:spTree>
    <p:extLst>
      <p:ext uri="{BB962C8B-B14F-4D97-AF65-F5344CB8AC3E}">
        <p14:creationId xmlns:p14="http://schemas.microsoft.com/office/powerpoint/2010/main" val="488636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considered a natural part of life. Most tribes accept/believe there are 4 stages of life:</a:t>
            </a:r>
          </a:p>
          <a:p>
            <a:r>
              <a:rPr lang="en-US" dirty="0"/>
              <a:t>Childhood</a:t>
            </a:r>
          </a:p>
          <a:p>
            <a:r>
              <a:rPr lang="en-US" dirty="0"/>
              <a:t>Youth</a:t>
            </a:r>
          </a:p>
          <a:p>
            <a:r>
              <a:rPr lang="en-US" dirty="0"/>
              <a:t>Adulthood</a:t>
            </a:r>
          </a:p>
          <a:p>
            <a:r>
              <a:rPr lang="en-US" dirty="0"/>
              <a:t>Elder years</a:t>
            </a:r>
          </a:p>
          <a:p>
            <a:endParaRPr lang="en-US" dirty="0"/>
          </a:p>
          <a:p>
            <a:r>
              <a:rPr lang="en-US" dirty="0"/>
              <a:t>Among the Lakota Many Native people say that they do not die, but instead “walk on.”</a:t>
            </a:r>
          </a:p>
          <a:p>
            <a:endParaRPr lang="en-US" dirty="0"/>
          </a:p>
          <a:p>
            <a:r>
              <a:rPr lang="en-US" dirty="0"/>
              <a:t>“At the time of death, our original mother, mother earth reclaims our physical form from burial”=cremation violation</a:t>
            </a:r>
          </a:p>
        </p:txBody>
      </p:sp>
      <p:sp>
        <p:nvSpPr>
          <p:cNvPr id="4" name="Slide Number Placeholder 3"/>
          <p:cNvSpPr>
            <a:spLocks noGrp="1"/>
          </p:cNvSpPr>
          <p:nvPr>
            <p:ph type="sldNum" sz="quarter" idx="5"/>
          </p:nvPr>
        </p:nvSpPr>
        <p:spPr/>
        <p:txBody>
          <a:bodyPr/>
          <a:lstStyle/>
          <a:p>
            <a:fld id="{090B4BA8-C21B-E34C-95AB-30BBEEAB8CF7}" type="slidenum">
              <a:rPr lang="en-US" smtClean="0"/>
              <a:t>29</a:t>
            </a:fld>
            <a:endParaRPr lang="en-US"/>
          </a:p>
        </p:txBody>
      </p:sp>
    </p:spTree>
    <p:extLst>
      <p:ext uri="{BB962C8B-B14F-4D97-AF65-F5344CB8AC3E}">
        <p14:creationId xmlns:p14="http://schemas.microsoft.com/office/powerpoint/2010/main" val="225164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666666"/>
                </a:solidFill>
                <a:effectLst/>
                <a:latin typeface="ITC Franklin Gothic LT W01 Dm"/>
              </a:rPr>
              <a:t>A “vulnerable participant” is any individual who lacks the ability to fully consent to participate in a study</a:t>
            </a:r>
            <a:r>
              <a:rPr lang="en-US" b="0" i="0" dirty="0">
                <a:solidFill>
                  <a:srgbClr val="666666"/>
                </a:solidFill>
                <a:effectLst/>
                <a:latin typeface="ITC Franklin Gothic LT W01 Bk"/>
              </a:rPr>
              <a:t>.  There are some groups who have been identified by the federal regulations as “vulnerable populations”: pregnant women and fetuses, minors, prisoners, persons with diminished mental capacity, and those who are educationally or economically disadvantaged.</a:t>
            </a:r>
          </a:p>
          <a:p>
            <a:endParaRPr lang="en-US" b="0" i="0" dirty="0">
              <a:solidFill>
                <a:srgbClr val="666666"/>
              </a:solidFill>
              <a:effectLst/>
              <a:latin typeface="ITC Franklin Gothic LT W01 Bk"/>
            </a:endParaRPr>
          </a:p>
          <a:p>
            <a:endParaRPr lang="en-US" b="0" i="0" dirty="0">
              <a:solidFill>
                <a:srgbClr val="666666"/>
              </a:solidFill>
              <a:effectLst/>
              <a:latin typeface="ITC Franklin Gothic LT W01 Bk"/>
            </a:endParaRPr>
          </a:p>
          <a:p>
            <a:r>
              <a:rPr lang="en-US" b="0" i="0" dirty="0">
                <a:solidFill>
                  <a:srgbClr val="666666"/>
                </a:solidFill>
                <a:effectLst/>
                <a:latin typeface="ITC Franklin Gothic LT W01 Bk"/>
              </a:rPr>
              <a:t>Social vulnerability occurs when participants are at risk for discrimination based on race, gender, ethnicity, and age. Researchers may not offer the full explanation in the consent because they feel a participant is not able to comprehend it because of that person’s race, etc. The participant may also be prone to feel discriminated against as well and may not participate as a result of this predisposition. </a:t>
            </a:r>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3</a:t>
            </a:fld>
            <a:endParaRPr lang="en-US"/>
          </a:p>
        </p:txBody>
      </p:sp>
    </p:spTree>
    <p:extLst>
      <p:ext uri="{BB962C8B-B14F-4D97-AF65-F5344CB8AC3E}">
        <p14:creationId xmlns:p14="http://schemas.microsoft.com/office/powerpoint/2010/main" val="27852747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tribes need to be buried on same day before sunset or sunrise by family</a:t>
            </a:r>
          </a:p>
        </p:txBody>
      </p:sp>
      <p:sp>
        <p:nvSpPr>
          <p:cNvPr id="4" name="Slide Number Placeholder 3"/>
          <p:cNvSpPr>
            <a:spLocks noGrp="1"/>
          </p:cNvSpPr>
          <p:nvPr>
            <p:ph type="sldNum" sz="quarter" idx="10"/>
          </p:nvPr>
        </p:nvSpPr>
        <p:spPr/>
        <p:txBody>
          <a:bodyPr/>
          <a:lstStyle/>
          <a:p>
            <a:fld id="{9661DF50-A5AB-AF4D-82A1-B3FBFD034085}" type="slidenum">
              <a:rPr lang="en-US" smtClean="0"/>
              <a:t>30</a:t>
            </a:fld>
            <a:endParaRPr lang="en-US"/>
          </a:p>
        </p:txBody>
      </p:sp>
    </p:spTree>
    <p:extLst>
      <p:ext uri="{BB962C8B-B14F-4D97-AF65-F5344CB8AC3E}">
        <p14:creationId xmlns:p14="http://schemas.microsoft.com/office/powerpoint/2010/main" val="3379591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31</a:t>
            </a:fld>
            <a:endParaRPr lang="en-US"/>
          </a:p>
        </p:txBody>
      </p:sp>
    </p:spTree>
    <p:extLst>
      <p:ext uri="{BB962C8B-B14F-4D97-AF65-F5344CB8AC3E}">
        <p14:creationId xmlns:p14="http://schemas.microsoft.com/office/powerpoint/2010/main" val="34812014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32</a:t>
            </a:fld>
            <a:endParaRPr lang="en-US"/>
          </a:p>
        </p:txBody>
      </p:sp>
    </p:spTree>
    <p:extLst>
      <p:ext uri="{BB962C8B-B14F-4D97-AF65-F5344CB8AC3E}">
        <p14:creationId xmlns:p14="http://schemas.microsoft.com/office/powerpoint/2010/main" val="28047839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33</a:t>
            </a:fld>
            <a:endParaRPr lang="en-US"/>
          </a:p>
        </p:txBody>
      </p:sp>
    </p:spTree>
    <p:extLst>
      <p:ext uri="{BB962C8B-B14F-4D97-AF65-F5344CB8AC3E}">
        <p14:creationId xmlns:p14="http://schemas.microsoft.com/office/powerpoint/2010/main" val="2618335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Culture is much more than ethnicity.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Cultures is shaped over time in a dynamic system in which beliefs, values, and lifestyle patterns pass from one generation onto another.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The influence of culture in our lives is often not even recognized.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dirty="0"/>
              <a:t>Culture is passed through generations, sometimes without being articulated</a:t>
            </a:r>
          </a:p>
          <a:p>
            <a:pPr marL="0" indent="0">
              <a:buNone/>
            </a:pPr>
            <a:endParaRPr lang="en-US" sz="1200" dirty="0"/>
          </a:p>
          <a:p>
            <a:r>
              <a:rPr lang="en-US" sz="1200" dirty="0"/>
              <a:t>Cultural traditions affect us even if we do not actively participate in them</a:t>
            </a:r>
          </a:p>
          <a:p>
            <a:endParaRPr lang="en-US" sz="1200" b="0" dirty="0"/>
          </a:p>
          <a:p>
            <a:r>
              <a:rPr lang="en-US" sz="1200" b="0" dirty="0"/>
              <a:t>Culture determines our notions of common sense </a:t>
            </a:r>
          </a:p>
          <a:p>
            <a:pPr marL="0" indent="0">
              <a:buNone/>
            </a:pPr>
            <a:endParaRPr lang="en-US" sz="1200" dirty="0"/>
          </a:p>
          <a:p>
            <a:r>
              <a:rPr lang="en-US" dirty="0"/>
              <a:t>Attitudes towards EOL decisions are influence by culture</a:t>
            </a:r>
          </a:p>
          <a:p>
            <a:endParaRPr lang="en-US" dirty="0"/>
          </a:p>
          <a:p>
            <a:r>
              <a:rPr lang="en-US" dirty="0"/>
              <a:t>PERSONAL REFLECTION:</a:t>
            </a:r>
          </a:p>
          <a:p>
            <a:pPr lvl="0"/>
            <a:r>
              <a:rPr lang="en-US" dirty="0"/>
              <a:t>What is your cultural background?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elements of this background do you express or believe?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aware are you of western attitudes towards EOL?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deeply do you hold these attitudes?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 much of these attitudes have you personally absorbed</a:t>
            </a:r>
          </a:p>
          <a:p>
            <a:pPr lvl="0"/>
            <a:endParaRPr lang="en-US" dirty="0"/>
          </a:p>
        </p:txBody>
      </p:sp>
      <p:sp>
        <p:nvSpPr>
          <p:cNvPr id="4" name="Slide Number Placeholder 3"/>
          <p:cNvSpPr>
            <a:spLocks noGrp="1"/>
          </p:cNvSpPr>
          <p:nvPr>
            <p:ph type="sldNum" sz="quarter" idx="10"/>
          </p:nvPr>
        </p:nvSpPr>
        <p:spPr/>
        <p:txBody>
          <a:bodyPr/>
          <a:lstStyle/>
          <a:p>
            <a:fld id="{9661DF50-A5AB-AF4D-82A1-B3FBFD034085}" type="slidenum">
              <a:rPr lang="en-US" smtClean="0"/>
              <a:t>4</a:t>
            </a:fld>
            <a:endParaRPr lang="en-US"/>
          </a:p>
        </p:txBody>
      </p:sp>
    </p:spTree>
    <p:extLst>
      <p:ext uri="{BB962C8B-B14F-4D97-AF65-F5344CB8AC3E}">
        <p14:creationId xmlns:p14="http://schemas.microsoft.com/office/powerpoint/2010/main" val="1441811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NIH describes it as “the combination of a body of knowledge, a body of belief and a body of behavior” because it requires healthcare professionals to understand cultural differences and respond accordingly. This intersection of knowledge, beliefs, and behavior is where patient care can be affected.</a:t>
            </a:r>
          </a:p>
          <a:p>
            <a:endParaRPr lang="en-US" dirty="0"/>
          </a:p>
          <a:p>
            <a:endParaRPr lang="en-US" dirty="0"/>
          </a:p>
          <a:p>
            <a:r>
              <a:rPr lang="en-US" dirty="0"/>
              <a:t>It may sound like a tall order, but each of these action items is achievable. </a:t>
            </a:r>
          </a:p>
          <a:p>
            <a:endParaRPr lang="en-US" dirty="0"/>
          </a:p>
          <a:p>
            <a:r>
              <a:rPr lang="en-US" dirty="0"/>
              <a:t>More importantly, they are necessary for healthcare systems to meet the demand of a diverse population.</a:t>
            </a:r>
          </a:p>
        </p:txBody>
      </p:sp>
      <p:sp>
        <p:nvSpPr>
          <p:cNvPr id="4" name="Slide Number Placeholder 3"/>
          <p:cNvSpPr>
            <a:spLocks noGrp="1"/>
          </p:cNvSpPr>
          <p:nvPr>
            <p:ph type="sldNum" sz="quarter" idx="5"/>
          </p:nvPr>
        </p:nvSpPr>
        <p:spPr/>
        <p:txBody>
          <a:bodyPr/>
          <a:lstStyle/>
          <a:p>
            <a:fld id="{33AF2D4F-ECF9-4066-B07F-BFAC7AF70F59}" type="slidenum">
              <a:rPr lang="en-US" smtClean="0"/>
              <a:t>5</a:t>
            </a:fld>
            <a:endParaRPr lang="en-US"/>
          </a:p>
        </p:txBody>
      </p:sp>
    </p:spTree>
    <p:extLst>
      <p:ext uri="{BB962C8B-B14F-4D97-AF65-F5344CB8AC3E}">
        <p14:creationId xmlns:p14="http://schemas.microsoft.com/office/powerpoint/2010/main" val="539736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Grandparents time.</a:t>
            </a:r>
          </a:p>
          <a:p>
            <a:endParaRPr lang="en-US" dirty="0"/>
          </a:p>
          <a:p>
            <a:r>
              <a:rPr lang="en-US" dirty="0"/>
              <a:t>It is well established that IAs suffered from colonialism, which resulted in historical trauma that endures from the last century to the present</a:t>
            </a:r>
          </a:p>
          <a:p>
            <a:endParaRPr lang="en-US" dirty="0"/>
          </a:p>
          <a:p>
            <a:r>
              <a:rPr lang="en-US" dirty="0"/>
              <a:t>During my grandmother's time, given land, taken back. Weren’t allowed to speak their own language. Removal from their own families had ceased in some areas if conform to Christianity and went to Christian school. </a:t>
            </a:r>
          </a:p>
          <a:p>
            <a:r>
              <a:rPr lang="en-US" dirty="0"/>
              <a:t>Repeating grade school etc. </a:t>
            </a:r>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6</a:t>
            </a:fld>
            <a:endParaRPr lang="en-US"/>
          </a:p>
        </p:txBody>
      </p:sp>
    </p:spTree>
    <p:extLst>
      <p:ext uri="{BB962C8B-B14F-4D97-AF65-F5344CB8AC3E}">
        <p14:creationId xmlns:p14="http://schemas.microsoft.com/office/powerpoint/2010/main" val="1580176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b="0" i="0" dirty="0">
                <a:solidFill>
                  <a:srgbClr val="000700"/>
                </a:solidFill>
                <a:effectLst/>
                <a:latin typeface="Gotham SSm A"/>
              </a:rPr>
              <a:t>n the 1950s, the United States came up with a plan to solve what it called the "Indian Problem." </a:t>
            </a:r>
          </a:p>
          <a:p>
            <a:endParaRPr lang="en-US" b="0" i="0" dirty="0">
              <a:solidFill>
                <a:srgbClr val="000700"/>
              </a:solidFill>
              <a:effectLst/>
              <a:latin typeface="Gotham SSm A"/>
            </a:endParaRPr>
          </a:p>
          <a:p>
            <a:r>
              <a:rPr lang="en-US" b="0" i="0" dirty="0">
                <a:solidFill>
                  <a:srgbClr val="000700"/>
                </a:solidFill>
                <a:effectLst/>
                <a:latin typeface="Gotham SSm A"/>
              </a:rPr>
              <a:t>Widespread depression</a:t>
            </a:r>
          </a:p>
          <a:p>
            <a:endParaRPr lang="en-US" b="0" i="0" dirty="0">
              <a:solidFill>
                <a:srgbClr val="000700"/>
              </a:solidFill>
              <a:effectLst/>
              <a:latin typeface="Gotham SSm A"/>
            </a:endParaRPr>
          </a:p>
          <a:p>
            <a:r>
              <a:rPr lang="en-US" b="0" i="0" dirty="0">
                <a:solidFill>
                  <a:srgbClr val="000700"/>
                </a:solidFill>
                <a:effectLst/>
                <a:latin typeface="Gotham SSm A"/>
              </a:rPr>
              <a:t>Unable to find jobs</a:t>
            </a:r>
          </a:p>
          <a:p>
            <a:endParaRPr lang="en-US" b="0" i="0" dirty="0">
              <a:solidFill>
                <a:srgbClr val="000700"/>
              </a:solidFill>
              <a:effectLst/>
              <a:latin typeface="Gotham SSm A"/>
            </a:endParaRPr>
          </a:p>
          <a:p>
            <a:r>
              <a:rPr lang="en-US" b="0" i="0" dirty="0">
                <a:solidFill>
                  <a:srgbClr val="000700"/>
                </a:solidFill>
                <a:effectLst/>
                <a:latin typeface="Gotham SSm A"/>
              </a:rPr>
              <a:t>Many joined military</a:t>
            </a:r>
          </a:p>
          <a:p>
            <a:endParaRPr lang="en-US" b="0" i="0" dirty="0">
              <a:solidFill>
                <a:srgbClr val="000700"/>
              </a:solidFill>
              <a:effectLst/>
              <a:latin typeface="Gotham SSm A"/>
            </a:endParaRPr>
          </a:p>
          <a:p>
            <a:r>
              <a:rPr lang="en-US" b="0" i="0" dirty="0">
                <a:solidFill>
                  <a:srgbClr val="000700"/>
                </a:solidFill>
                <a:effectLst/>
                <a:latin typeface="Gotham SSm A"/>
              </a:rPr>
              <a:t>Shunned from reservations</a:t>
            </a:r>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7</a:t>
            </a:fld>
            <a:endParaRPr lang="en-US"/>
          </a:p>
        </p:txBody>
      </p:sp>
    </p:spTree>
    <p:extLst>
      <p:ext uri="{BB962C8B-B14F-4D97-AF65-F5344CB8AC3E}">
        <p14:creationId xmlns:p14="http://schemas.microsoft.com/office/powerpoint/2010/main" val="1499671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8</a:t>
            </a:fld>
            <a:endParaRPr lang="en-US"/>
          </a:p>
        </p:txBody>
      </p:sp>
    </p:spTree>
    <p:extLst>
      <p:ext uri="{BB962C8B-B14F-4D97-AF65-F5344CB8AC3E}">
        <p14:creationId xmlns:p14="http://schemas.microsoft.com/office/powerpoint/2010/main" val="222830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Lastly, much like the Tuskegee Syphilis Study and the long-lasting impact it has made on the Black-American community, there have been recent insults to IA community which has contributed to a culture of mistrust of the western healthcare system. It has been determined several thousand IA women were sterilized without proper consent while under the care of IHS. </a:t>
            </a:r>
          </a:p>
          <a:p>
            <a:endParaRPr lang="en-US" baseline="0" dirty="0"/>
          </a:p>
          <a:p>
            <a:r>
              <a:rPr lang="en-US" baseline="0" dirty="0"/>
              <a:t>One of the first people to sound the alarm over abnormally high sterilization rates was Dr. Pinkerton-Uri, a Choctaw physician who worked at Claremore Indian Hospital in Oklahoma. She saw that there had been approximately 48 sterilizations performed in the month of July 1974 and several hundred performed in the previous two years, many of which took place within days of childbirth. These sterilizations included tubal ligations as well as full hysterectomies in the absence of health issues. She further discovered through interviews that women were being threatened with claims that their children would be taken away if they did not comply with sterilization. Other cases of abuse have been documented as well, including when health providers did not tell women they were going to be sterilized, or other forms of coercion including threatening to take away their welfare or healthcare. </a:t>
            </a:r>
          </a:p>
          <a:p>
            <a:endParaRPr lang="en-US" baseline="0" dirty="0"/>
          </a:p>
          <a:p>
            <a:endParaRPr lang="en-US" dirty="0"/>
          </a:p>
        </p:txBody>
      </p:sp>
      <p:sp>
        <p:nvSpPr>
          <p:cNvPr id="4" name="Slide Number Placeholder 3"/>
          <p:cNvSpPr>
            <a:spLocks noGrp="1"/>
          </p:cNvSpPr>
          <p:nvPr>
            <p:ph type="sldNum" sz="quarter" idx="5"/>
          </p:nvPr>
        </p:nvSpPr>
        <p:spPr/>
        <p:txBody>
          <a:bodyPr/>
          <a:lstStyle/>
          <a:p>
            <a:fld id="{090B4BA8-C21B-E34C-95AB-30BBEEAB8CF7}" type="slidenum">
              <a:rPr lang="en-US" smtClean="0"/>
              <a:t>9</a:t>
            </a:fld>
            <a:endParaRPr lang="en-US"/>
          </a:p>
        </p:txBody>
      </p:sp>
    </p:spTree>
    <p:extLst>
      <p:ext uri="{BB962C8B-B14F-4D97-AF65-F5344CB8AC3E}">
        <p14:creationId xmlns:p14="http://schemas.microsoft.com/office/powerpoint/2010/main" val="234803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50941-DCCA-CD4B-8FC8-3519D87088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8BDE4E-FFAB-B04F-88BD-F88912742D4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06CF98E-B745-3D40-9115-0CE256DFC7C0}"/>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E0334798-966E-AA40-B5DE-63644A8D9D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C75A62-E3C4-C545-822C-EEEB89F78CF1}"/>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185354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37389-A631-3B48-8CE9-E096A690FA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E67125A-4ECA-C943-8691-2DA11EC4A9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B68EAF-A6AA-9D4D-BB98-CC81DBAC6EDA}"/>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E6474F8B-A7F2-D74D-9D2C-D6256FB018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462E8F-6156-3C40-B60D-016666BF0E93}"/>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1944293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EFA62E-C73F-084A-8E5F-692C07405F4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5E91EF-4390-934D-A0B4-D9A531EA32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6076A1-5F19-9146-A07D-7F1BE0A2D9C2}"/>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11158F02-6D18-8348-B393-BCB04DB75B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751F5B-AE7E-7D4B-A6AE-855085ED6E01}"/>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1098982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31B6A-1D63-F14A-9FA9-B3C36A0CAD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F57913-D0E0-E547-A28B-8896B26D574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D13796-E187-194E-A712-815211DC8ECA}"/>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786888F7-0BF0-3E47-AE9D-F8DEC70CB2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7B53AC-B660-7E4B-9BBE-61D5E64C3E60}"/>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833963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1CB13-E775-3148-88C3-2C85EB51913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C694EA3-7894-A441-B30F-EEC6FDCCB7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C10CB58-5BCB-064C-81B6-82DECFF41DB2}"/>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070743CA-4732-4142-A280-23DE2A5D4C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593E02-1609-CB4F-82E9-C7A54813B98B}"/>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4267012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6EB04-A79C-9946-B3C4-41C5A93B21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07CF9C-EC36-5841-B44C-AAC47295CED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AE4986-621A-1942-AF2E-0A0E92545C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1A9ECE8-DA13-2D43-8ED8-6437F794F82A}"/>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6" name="Footer Placeholder 5">
            <a:extLst>
              <a:ext uri="{FF2B5EF4-FFF2-40B4-BE49-F238E27FC236}">
                <a16:creationId xmlns:a16="http://schemas.microsoft.com/office/drawing/2014/main" id="{D19A0BD4-D23E-3A4F-9EB1-E57E09639C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5CFDE8-AF96-DC48-816A-29C77EAB838C}"/>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3996298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0F069-85C7-A64A-AD33-DDF82E295E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7426F0A-5B80-F64D-9A2B-11E2A43412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836EC3-25B9-FB4C-A8A7-1C5DAE5B1EC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2F13DA-5FAC-4747-9460-998EF73D6F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B59D09-65CC-9F45-9F94-7BF97DB8AC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E5868E-57C5-EE41-A253-98A1D2EEC464}"/>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8" name="Footer Placeholder 7">
            <a:extLst>
              <a:ext uri="{FF2B5EF4-FFF2-40B4-BE49-F238E27FC236}">
                <a16:creationId xmlns:a16="http://schemas.microsoft.com/office/drawing/2014/main" id="{2DEA8F08-2489-DD46-8128-825E2C1C07D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32059F-DA64-2B4F-ADFD-79087E7A6D31}"/>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2868654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3B26E-7CD3-E049-940A-F2071505253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9B15F8-D4AE-4F46-8F73-8BE18A8A9D89}"/>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4" name="Footer Placeholder 3">
            <a:extLst>
              <a:ext uri="{FF2B5EF4-FFF2-40B4-BE49-F238E27FC236}">
                <a16:creationId xmlns:a16="http://schemas.microsoft.com/office/drawing/2014/main" id="{A166F74B-55C7-A74E-A7F5-E3FEB9D085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5BECD7-9FF9-C74E-B2D8-C105691FACE1}"/>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479508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347497-BC3D-6F46-B1D4-CE5D31A20D79}"/>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3" name="Footer Placeholder 2">
            <a:extLst>
              <a:ext uri="{FF2B5EF4-FFF2-40B4-BE49-F238E27FC236}">
                <a16:creationId xmlns:a16="http://schemas.microsoft.com/office/drawing/2014/main" id="{3A422418-09EB-D34B-A897-3F6AC16DC4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C3638BF-652C-9849-85E0-5F4412880E86}"/>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2029121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B5E55-636B-7B43-A53B-7C67C413D2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1B0F4B-D56F-454E-AFB5-CFDDB8AB1E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3EF2ECA-5755-1D45-A758-1E9D8FD6DE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2230EF-9004-0841-AAC8-4A994C411E5B}"/>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6" name="Footer Placeholder 5">
            <a:extLst>
              <a:ext uri="{FF2B5EF4-FFF2-40B4-BE49-F238E27FC236}">
                <a16:creationId xmlns:a16="http://schemas.microsoft.com/office/drawing/2014/main" id="{1CA15E86-48EB-9D46-93A2-4B3F171423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7E6301-8CFF-1C4D-B6F0-DCD81D6B217C}"/>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475649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616F2-C815-174B-8A92-38A59DEDCF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A0F3199-B3F4-E143-96EF-88634D205A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3F85B8C-C181-8E49-A2A4-DCAEDE4AC2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1E8AF0-6A58-434A-BDF2-537B4CB84697}"/>
              </a:ext>
            </a:extLst>
          </p:cNvPr>
          <p:cNvSpPr>
            <a:spLocks noGrp="1"/>
          </p:cNvSpPr>
          <p:nvPr>
            <p:ph type="dt" sz="half" idx="10"/>
          </p:nvPr>
        </p:nvSpPr>
        <p:spPr/>
        <p:txBody>
          <a:bodyPr/>
          <a:lstStyle/>
          <a:p>
            <a:fld id="{29B82BC9-3EA8-9F4B-AF99-B3FFD44DD031}" type="datetimeFigureOut">
              <a:rPr lang="en-US" smtClean="0"/>
              <a:t>8/3/23</a:t>
            </a:fld>
            <a:endParaRPr lang="en-US"/>
          </a:p>
        </p:txBody>
      </p:sp>
      <p:sp>
        <p:nvSpPr>
          <p:cNvPr id="6" name="Footer Placeholder 5">
            <a:extLst>
              <a:ext uri="{FF2B5EF4-FFF2-40B4-BE49-F238E27FC236}">
                <a16:creationId xmlns:a16="http://schemas.microsoft.com/office/drawing/2014/main" id="{11FBFAB9-6632-FB47-A3EA-A3940C0EE8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0833ED-106D-7B46-920D-80D97C58B746}"/>
              </a:ext>
            </a:extLst>
          </p:cNvPr>
          <p:cNvSpPr>
            <a:spLocks noGrp="1"/>
          </p:cNvSpPr>
          <p:nvPr>
            <p:ph type="sldNum" sz="quarter" idx="12"/>
          </p:nvPr>
        </p:nvSpPr>
        <p:spPr/>
        <p:txBody>
          <a:bodyPr/>
          <a:lstStyle/>
          <a:p>
            <a:fld id="{4471ACC8-F180-934A-908B-617CF273EB15}" type="slidenum">
              <a:rPr lang="en-US" smtClean="0"/>
              <a:t>‹#›</a:t>
            </a:fld>
            <a:endParaRPr lang="en-US"/>
          </a:p>
        </p:txBody>
      </p:sp>
    </p:spTree>
    <p:extLst>
      <p:ext uri="{BB962C8B-B14F-4D97-AF65-F5344CB8AC3E}">
        <p14:creationId xmlns:p14="http://schemas.microsoft.com/office/powerpoint/2010/main" val="259445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C323B7-8825-1747-A4D0-B60133A396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4E4332-FD86-7E4B-8ECF-7C3454AA5F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FB4C58-2892-4B47-BDF5-CCC436AB227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B82BC9-3EA8-9F4B-AF99-B3FFD44DD031}" type="datetimeFigureOut">
              <a:rPr lang="en-US" smtClean="0"/>
              <a:t>8/3/23</a:t>
            </a:fld>
            <a:endParaRPr lang="en-US"/>
          </a:p>
        </p:txBody>
      </p:sp>
      <p:sp>
        <p:nvSpPr>
          <p:cNvPr id="5" name="Footer Placeholder 4">
            <a:extLst>
              <a:ext uri="{FF2B5EF4-FFF2-40B4-BE49-F238E27FC236}">
                <a16:creationId xmlns:a16="http://schemas.microsoft.com/office/drawing/2014/main" id="{9FD4A48F-7059-D441-B821-5C457E9DE4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213605-C68E-1644-9D21-65755E03EB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71ACC8-F180-934A-908B-617CF273EB15}" type="slidenum">
              <a:rPr lang="en-US" smtClean="0"/>
              <a:t>‹#›</a:t>
            </a:fld>
            <a:endParaRPr lang="en-US"/>
          </a:p>
        </p:txBody>
      </p:sp>
    </p:spTree>
    <p:extLst>
      <p:ext uri="{BB962C8B-B14F-4D97-AF65-F5344CB8AC3E}">
        <p14:creationId xmlns:p14="http://schemas.microsoft.com/office/powerpoint/2010/main" val="31722584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4.JPG"/><Relationship Id="rId5" Type="http://schemas.openxmlformats.org/officeDocument/2006/relationships/image" Target="../media/image23.jpe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commons.wikimedia.org/wiki/File:Figure_1-_Indian_Health_Service_Patient_Population_by_Area,_Calendar_Year_2014_(31640342914).jpg"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www.aviationcoaching.com/en/how-to-understand-which-are-your-goals/" TargetMode="Externa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nowcastsa.com/blogs/center-medical-humanities-ethics-celebrates-10th-anniversary"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3.xml.rels><?xml version="1.0" encoding="UTF-8" standalone="yes"?>
<Relationships xmlns="http://schemas.openxmlformats.org/package/2006/relationships"><Relationship Id="rId8" Type="http://schemas.openxmlformats.org/officeDocument/2006/relationships/hyperlink" Target="https://www.ihs.gov/" TargetMode="External"/><Relationship Id="rId3" Type="http://schemas.openxmlformats.org/officeDocument/2006/relationships/hyperlink" Target="https://www.cms.gov/Outreach-and-Education/American-Indian-Alaska-Native/AIAN/LTSS-TA-Center/pdf/CMS-Literature-Review.pdf" TargetMode="External"/><Relationship Id="rId7" Type="http://schemas.openxmlformats.org/officeDocument/2006/relationships/hyperlink" Target="https://www.navajo-nsn.gov/"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www.fiercehealthcare.com/practices/amen-tool-helps-physicians-bridge-gap-between-science-and-faith" TargetMode="External"/><Relationship Id="rId5" Type="http://schemas.openxmlformats.org/officeDocument/2006/relationships/hyperlink" Target="https://www.advocatehealth.com/assets/documents/faith/cg-native_american.pdf" TargetMode="External"/><Relationship Id="rId4" Type="http://schemas.openxmlformats.org/officeDocument/2006/relationships/hyperlink" Target="https://www.cnay.org/resource-hub/fast-facts/" TargetMode="External"/><Relationship Id="rId9" Type="http://schemas.openxmlformats.org/officeDocument/2006/relationships/hyperlink" Target="https://www.ncbi.nlm.nih.gov/pmc/articles/PMC6175620/#:~:text=Doctors%20listen%2011%20seconds%20before%20interrupting%20patients%20according,the%20answer%20after%20a%20median%20of%2011%20second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7.jp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en.m.wikipedia.org/wiki/plains_indians" TargetMode="External"/><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F21BB9-3048-7D47-9D81-4C1BF531B7F9}"/>
              </a:ext>
            </a:extLst>
          </p:cNvPr>
          <p:cNvSpPr>
            <a:spLocks noGrp="1"/>
          </p:cNvSpPr>
          <p:nvPr>
            <p:ph type="ctrTitle"/>
          </p:nvPr>
        </p:nvSpPr>
        <p:spPr>
          <a:xfrm>
            <a:off x="114300" y="926714"/>
            <a:ext cx="5311140" cy="3445261"/>
          </a:xfrm>
        </p:spPr>
        <p:txBody>
          <a:bodyPr vert="horz" lIns="91440" tIns="45720" rIns="91440" bIns="45720" rtlCol="0" anchor="ctr">
            <a:normAutofit/>
          </a:bodyPr>
          <a:lstStyle/>
          <a:p>
            <a:r>
              <a:rPr lang="en-US" sz="3600" b="1" kern="1200" dirty="0">
                <a:solidFill>
                  <a:schemeClr val="tx1"/>
                </a:solidFill>
                <a:latin typeface="+mj-lt"/>
                <a:ea typeface="+mj-ea"/>
                <a:cs typeface="+mj-cs"/>
              </a:rPr>
              <a:t>Culturally Congruent Care of Indigenous People</a:t>
            </a:r>
          </a:p>
        </p:txBody>
      </p:sp>
      <p:sp>
        <p:nvSpPr>
          <p:cNvPr id="44" name="Oval 36">
            <a:extLst>
              <a:ext uri="{FF2B5EF4-FFF2-40B4-BE49-F238E27FC236}">
                <a16:creationId xmlns:a16="http://schemas.microsoft.com/office/drawing/2014/main" id="{07977D39-626F-40D7-B00F-16E02602DD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495" y="197110"/>
            <a:ext cx="2020824" cy="202082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2" name="Picture 11" descr="A person and person posing for a picture&#10;&#10;Description automatically generated with low confidence">
            <a:extLst>
              <a:ext uri="{FF2B5EF4-FFF2-40B4-BE49-F238E27FC236}">
                <a16:creationId xmlns:a16="http://schemas.microsoft.com/office/drawing/2014/main" id="{9DBA7912-55F8-C154-1473-67CDDE5DDC39}"/>
              </a:ext>
            </a:extLst>
          </p:cNvPr>
          <p:cNvPicPr>
            <a:picLocks noChangeAspect="1"/>
          </p:cNvPicPr>
          <p:nvPr/>
        </p:nvPicPr>
        <p:blipFill rotWithShape="1">
          <a:blip r:embed="rId3"/>
          <a:srcRect t="9230" b="26770"/>
          <a:stretch/>
        </p:blipFill>
        <p:spPr>
          <a:xfrm>
            <a:off x="5680087" y="361702"/>
            <a:ext cx="1691640" cy="1691640"/>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p:spPr>
      </p:pic>
      <p:sp>
        <p:nvSpPr>
          <p:cNvPr id="8" name="Subtitle 7">
            <a:extLst>
              <a:ext uri="{FF2B5EF4-FFF2-40B4-BE49-F238E27FC236}">
                <a16:creationId xmlns:a16="http://schemas.microsoft.com/office/drawing/2014/main" id="{418FE4F1-513C-834A-8DB5-3718E7470277}"/>
              </a:ext>
            </a:extLst>
          </p:cNvPr>
          <p:cNvSpPr>
            <a:spLocks noGrp="1"/>
          </p:cNvSpPr>
          <p:nvPr>
            <p:ph type="subTitle" idx="1"/>
          </p:nvPr>
        </p:nvSpPr>
        <p:spPr>
          <a:xfrm>
            <a:off x="52711" y="5629334"/>
            <a:ext cx="6262363" cy="1031555"/>
          </a:xfrm>
        </p:spPr>
        <p:txBody>
          <a:bodyPr vert="horz" lIns="91440" tIns="45720" rIns="91440" bIns="45720" rtlCol="0" anchor="t">
            <a:normAutofit fontScale="25000" lnSpcReduction="20000"/>
          </a:bodyPr>
          <a:lstStyle/>
          <a:p>
            <a:pPr algn="l"/>
            <a:r>
              <a:rPr lang="en-US" sz="8000" b="1" dirty="0"/>
              <a:t>Jeanna Ford, DNP, APRN, ACNS-BC, ACHPN, FPCN, FCNS</a:t>
            </a:r>
          </a:p>
          <a:p>
            <a:pPr algn="l"/>
            <a:r>
              <a:rPr lang="en-US" sz="8000" dirty="0"/>
              <a:t>Palliative Care Clinical Nurse Specialist</a:t>
            </a:r>
          </a:p>
          <a:p>
            <a:pPr algn="l"/>
            <a:endParaRPr lang="en-US" sz="4200" dirty="0"/>
          </a:p>
          <a:p>
            <a:pPr algn="l"/>
            <a:r>
              <a:rPr lang="en-US" sz="7200" dirty="0"/>
              <a:t>August 3, 2023</a:t>
            </a:r>
          </a:p>
          <a:p>
            <a:pPr indent="-228600" algn="l">
              <a:buFont typeface="Arial" panose="020B0604020202020204" pitchFamily="34" charset="0"/>
              <a:buChar char="•"/>
            </a:pPr>
            <a:endParaRPr lang="en-US" sz="1800" dirty="0"/>
          </a:p>
        </p:txBody>
      </p:sp>
      <p:sp>
        <p:nvSpPr>
          <p:cNvPr id="45" name="Freeform: Shape 38">
            <a:extLst>
              <a:ext uri="{FF2B5EF4-FFF2-40B4-BE49-F238E27FC236}">
                <a16:creationId xmlns:a16="http://schemas.microsoft.com/office/drawing/2014/main" id="{B905CDE4-B751-4B3E-B625-6E59F89034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4932" y="1"/>
            <a:ext cx="4077068" cy="3445261"/>
          </a:xfrm>
          <a:custGeom>
            <a:avLst/>
            <a:gdLst>
              <a:gd name="connsiteX0" fmla="*/ 250035 w 4077068"/>
              <a:gd name="connsiteY0" fmla="*/ 0 h 3445261"/>
              <a:gd name="connsiteX1" fmla="*/ 4077068 w 4077068"/>
              <a:gd name="connsiteY1" fmla="*/ 0 h 3445261"/>
              <a:gd name="connsiteX2" fmla="*/ 4077068 w 4077068"/>
              <a:gd name="connsiteY2" fmla="*/ 2743040 h 3445261"/>
              <a:gd name="connsiteX3" fmla="*/ 4074154 w 4077068"/>
              <a:gd name="connsiteY3" fmla="*/ 2746247 h 3445261"/>
              <a:gd name="connsiteX4" fmla="*/ 2386584 w 4077068"/>
              <a:gd name="connsiteY4" fmla="*/ 3445261 h 3445261"/>
              <a:gd name="connsiteX5" fmla="*/ 0 w 4077068"/>
              <a:gd name="connsiteY5" fmla="*/ 1058677 h 3445261"/>
              <a:gd name="connsiteX6" fmla="*/ 187550 w 4077068"/>
              <a:gd name="connsiteY6" fmla="*/ 129711 h 34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7068" h="3445261">
                <a:moveTo>
                  <a:pt x="250035" y="0"/>
                </a:moveTo>
                <a:lnTo>
                  <a:pt x="4077068" y="0"/>
                </a:lnTo>
                <a:lnTo>
                  <a:pt x="4077068" y="2743040"/>
                </a:lnTo>
                <a:lnTo>
                  <a:pt x="4074154" y="2746247"/>
                </a:lnTo>
                <a:cubicBezTo>
                  <a:pt x="3642267" y="3178134"/>
                  <a:pt x="3045621" y="3445261"/>
                  <a:pt x="2386584" y="3445261"/>
                </a:cubicBezTo>
                <a:cubicBezTo>
                  <a:pt x="1068510" y="3445261"/>
                  <a:pt x="0" y="2376751"/>
                  <a:pt x="0" y="1058677"/>
                </a:cubicBezTo>
                <a:cubicBezTo>
                  <a:pt x="0" y="729159"/>
                  <a:pt x="66782" y="415238"/>
                  <a:pt x="187550" y="129711"/>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Oval 40">
            <a:extLst>
              <a:ext uri="{FF2B5EF4-FFF2-40B4-BE49-F238E27FC236}">
                <a16:creationId xmlns:a16="http://schemas.microsoft.com/office/drawing/2014/main" id="{08108C16-F4C0-44AA-999D-17BD39219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3660" y="2557569"/>
            <a:ext cx="3072384" cy="307238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person holding a baby&#10;&#10;Description automatically generated with medium confidence">
            <a:extLst>
              <a:ext uri="{FF2B5EF4-FFF2-40B4-BE49-F238E27FC236}">
                <a16:creationId xmlns:a16="http://schemas.microsoft.com/office/drawing/2014/main" id="{AB63730A-15EC-B730-8814-A14FD740BAEF}"/>
              </a:ext>
            </a:extLst>
          </p:cNvPr>
          <p:cNvPicPr>
            <a:picLocks noChangeAspect="1"/>
          </p:cNvPicPr>
          <p:nvPr/>
        </p:nvPicPr>
        <p:blipFill rotWithShape="1">
          <a:blip r:embed="rId4"/>
          <a:srcRect r="-5" b="3245"/>
          <a:stretch/>
        </p:blipFill>
        <p:spPr>
          <a:xfrm>
            <a:off x="5942465" y="2721852"/>
            <a:ext cx="2743200" cy="2743200"/>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p:spPr>
      </p:pic>
      <p:pic>
        <p:nvPicPr>
          <p:cNvPr id="10" name="Picture 9" descr="A person holding a baby&#10;&#10;Description automatically generated with medium confidence">
            <a:extLst>
              <a:ext uri="{FF2B5EF4-FFF2-40B4-BE49-F238E27FC236}">
                <a16:creationId xmlns:a16="http://schemas.microsoft.com/office/drawing/2014/main" id="{8F92B37B-1FCF-F9A9-36F1-48FDAEBF668D}"/>
              </a:ext>
            </a:extLst>
          </p:cNvPr>
          <p:cNvPicPr>
            <a:picLocks noChangeAspect="1"/>
          </p:cNvPicPr>
          <p:nvPr/>
        </p:nvPicPr>
        <p:blipFill rotWithShape="1">
          <a:blip r:embed="rId5"/>
          <a:srcRect r="-4" b="16141"/>
          <a:stretch/>
        </p:blipFill>
        <p:spPr>
          <a:xfrm>
            <a:off x="8278624" y="2"/>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p:spPr>
      </p:pic>
      <p:sp>
        <p:nvSpPr>
          <p:cNvPr id="43" name="Freeform: Shape 42">
            <a:extLst>
              <a:ext uri="{FF2B5EF4-FFF2-40B4-BE49-F238E27FC236}">
                <a16:creationId xmlns:a16="http://schemas.microsoft.com/office/drawing/2014/main" id="{C8F10CB3-3B5E-4C7A-98CF-B87454DD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48370" y="3966828"/>
            <a:ext cx="3339958" cy="2891173"/>
          </a:xfrm>
          <a:custGeom>
            <a:avLst/>
            <a:gdLst>
              <a:gd name="connsiteX0" fmla="*/ 2002536 w 3339958"/>
              <a:gd name="connsiteY0" fmla="*/ 0 h 2891173"/>
              <a:gd name="connsiteX1" fmla="*/ 3276335 w 3339958"/>
              <a:gd name="connsiteY1" fmla="*/ 457282 h 2891173"/>
              <a:gd name="connsiteX2" fmla="*/ 3339958 w 3339958"/>
              <a:gd name="connsiteY2" fmla="*/ 515107 h 2891173"/>
              <a:gd name="connsiteX3" fmla="*/ 3339958 w 3339958"/>
              <a:gd name="connsiteY3" fmla="*/ 2891173 h 2891173"/>
              <a:gd name="connsiteX4" fmla="*/ 209954 w 3339958"/>
              <a:gd name="connsiteY4" fmla="*/ 2891173 h 2891173"/>
              <a:gd name="connsiteX5" fmla="*/ 157369 w 3339958"/>
              <a:gd name="connsiteY5" fmla="*/ 2782014 h 2891173"/>
              <a:gd name="connsiteX6" fmla="*/ 0 w 3339958"/>
              <a:gd name="connsiteY6" fmla="*/ 2002536 h 2891173"/>
              <a:gd name="connsiteX7" fmla="*/ 2002536 w 3339958"/>
              <a:gd name="connsiteY7" fmla="*/ 0 h 289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958" h="2891173">
                <a:moveTo>
                  <a:pt x="2002536" y="0"/>
                </a:moveTo>
                <a:cubicBezTo>
                  <a:pt x="2486398" y="0"/>
                  <a:pt x="2930179" y="171609"/>
                  <a:pt x="3276335" y="457282"/>
                </a:cubicBezTo>
                <a:lnTo>
                  <a:pt x="3339958" y="515107"/>
                </a:lnTo>
                <a:lnTo>
                  <a:pt x="3339958" y="2891173"/>
                </a:lnTo>
                <a:lnTo>
                  <a:pt x="209954" y="2891173"/>
                </a:lnTo>
                <a:lnTo>
                  <a:pt x="157369" y="2782014"/>
                </a:lnTo>
                <a:cubicBezTo>
                  <a:pt x="56036" y="2542434"/>
                  <a:pt x="0" y="2279029"/>
                  <a:pt x="0" y="2002536"/>
                </a:cubicBezTo>
                <a:cubicBezTo>
                  <a:pt x="0" y="896566"/>
                  <a:pt x="896566" y="0"/>
                  <a:pt x="2002536"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descr="A person and person&#10;&#10;Description automatically generated with low confidence">
            <a:extLst>
              <a:ext uri="{FF2B5EF4-FFF2-40B4-BE49-F238E27FC236}">
                <a16:creationId xmlns:a16="http://schemas.microsoft.com/office/drawing/2014/main" id="{9102E9DF-0F0E-BAB6-1559-E8C6775D1766}"/>
              </a:ext>
            </a:extLst>
          </p:cNvPr>
          <p:cNvPicPr>
            <a:picLocks noChangeAspect="1"/>
          </p:cNvPicPr>
          <p:nvPr/>
        </p:nvPicPr>
        <p:blipFill rotWithShape="1">
          <a:blip r:embed="rId6"/>
          <a:srcRect l="18439" r="10145" b="-3"/>
          <a:stretch/>
        </p:blipFill>
        <p:spPr>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p:spPr>
      </p:pic>
    </p:spTree>
    <p:extLst>
      <p:ext uri="{BB962C8B-B14F-4D97-AF65-F5344CB8AC3E}">
        <p14:creationId xmlns:p14="http://schemas.microsoft.com/office/powerpoint/2010/main" val="270820868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EF17487-C386-4F99-B5EB-4FD3DF4236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A0DE92DF-4769-4DE9-93FD-EE3127185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bg2">
              <a:alpha val="50000"/>
            </a:schemeClr>
          </a:solidFill>
          <a:ln w="32707" cap="flat">
            <a:noFill/>
            <a:prstDash val="solid"/>
            <a:miter/>
          </a:ln>
        </p:spPr>
        <p:txBody>
          <a:bodyPr wrap="square" rtlCol="0" anchor="ctr">
            <a:noAutofit/>
          </a:bodyPr>
          <a:lstStyle/>
          <a:p>
            <a:endParaRPr lang="en-US">
              <a:solidFill>
                <a:schemeClr val="tx1"/>
              </a:solidFill>
            </a:endParaRPr>
          </a:p>
        </p:txBody>
      </p:sp>
      <p:sp>
        <p:nvSpPr>
          <p:cNvPr id="2" name="Title 1">
            <a:extLst>
              <a:ext uri="{FF2B5EF4-FFF2-40B4-BE49-F238E27FC236}">
                <a16:creationId xmlns:a16="http://schemas.microsoft.com/office/drawing/2014/main" id="{B2745BC6-6C40-4BB8-5F54-5D1100409FFE}"/>
              </a:ext>
            </a:extLst>
          </p:cNvPr>
          <p:cNvSpPr>
            <a:spLocks noGrp="1"/>
          </p:cNvSpPr>
          <p:nvPr>
            <p:ph type="title"/>
          </p:nvPr>
        </p:nvSpPr>
        <p:spPr>
          <a:xfrm>
            <a:off x="128588" y="257175"/>
            <a:ext cx="7072312" cy="1371600"/>
          </a:xfrm>
        </p:spPr>
        <p:txBody>
          <a:bodyPr>
            <a:normAutofit/>
          </a:bodyPr>
          <a:lstStyle/>
          <a:p>
            <a:pPr algn="ctr" fontAlgn="base"/>
            <a:r>
              <a:rPr lang="en-US" sz="2800" b="1" i="0" dirty="0">
                <a:effectLst/>
              </a:rPr>
              <a:t>Murdered &amp; Missing Indigenous Women </a:t>
            </a:r>
            <a:br>
              <a:rPr lang="en-US" sz="2800" b="1" i="0" dirty="0">
                <a:effectLst/>
              </a:rPr>
            </a:br>
            <a:r>
              <a:rPr lang="en-US" sz="2800" b="1" i="0" dirty="0">
                <a:effectLst/>
              </a:rPr>
              <a:t>(</a:t>
            </a:r>
            <a:r>
              <a:rPr lang="en-US" sz="2800" b="1" dirty="0"/>
              <a:t>MMIW)</a:t>
            </a:r>
          </a:p>
        </p:txBody>
      </p:sp>
      <p:graphicFrame>
        <p:nvGraphicFramePr>
          <p:cNvPr id="21" name="Content Placeholder 2">
            <a:extLst>
              <a:ext uri="{FF2B5EF4-FFF2-40B4-BE49-F238E27FC236}">
                <a16:creationId xmlns:a16="http://schemas.microsoft.com/office/drawing/2014/main" id="{2169F2C9-090F-1F8A-370D-477E864EDA51}"/>
              </a:ext>
            </a:extLst>
          </p:cNvPr>
          <p:cNvGraphicFramePr>
            <a:graphicFrameLocks noGrp="1"/>
          </p:cNvGraphicFramePr>
          <p:nvPr>
            <p:ph idx="1"/>
          </p:nvPr>
        </p:nvGraphicFramePr>
        <p:xfrm>
          <a:off x="257175" y="1628775"/>
          <a:ext cx="7215206" cy="52522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A picture containing text, outdoor, banner&#10;&#10;Description automatically generated">
            <a:extLst>
              <a:ext uri="{FF2B5EF4-FFF2-40B4-BE49-F238E27FC236}">
                <a16:creationId xmlns:a16="http://schemas.microsoft.com/office/drawing/2014/main" id="{148578B3-8C6A-6CF5-3D7A-0F6D1D9D77F4}"/>
              </a:ext>
            </a:extLst>
          </p:cNvPr>
          <p:cNvPicPr>
            <a:picLocks noChangeAspect="1"/>
          </p:cNvPicPr>
          <p:nvPr/>
        </p:nvPicPr>
        <p:blipFill>
          <a:blip r:embed="rId8"/>
          <a:stretch>
            <a:fillRect/>
          </a:stretch>
        </p:blipFill>
        <p:spPr>
          <a:xfrm>
            <a:off x="7712141" y="643468"/>
            <a:ext cx="3824461" cy="2545005"/>
          </a:xfrm>
          <a:prstGeom prst="rect">
            <a:avLst/>
          </a:prstGeom>
        </p:spPr>
      </p:pic>
      <p:pic>
        <p:nvPicPr>
          <p:cNvPr id="5" name="Picture 4" descr="Logo, company name&#10;&#10;Description automatically generated">
            <a:extLst>
              <a:ext uri="{FF2B5EF4-FFF2-40B4-BE49-F238E27FC236}">
                <a16:creationId xmlns:a16="http://schemas.microsoft.com/office/drawing/2014/main" id="{0FB7390E-6F3A-0B10-7060-73E07049629F}"/>
              </a:ext>
            </a:extLst>
          </p:cNvPr>
          <p:cNvPicPr>
            <a:picLocks noChangeAspect="1"/>
          </p:cNvPicPr>
          <p:nvPr/>
        </p:nvPicPr>
        <p:blipFill>
          <a:blip r:embed="rId9"/>
          <a:stretch>
            <a:fillRect/>
          </a:stretch>
        </p:blipFill>
        <p:spPr>
          <a:xfrm>
            <a:off x="8331617" y="3657600"/>
            <a:ext cx="2585510" cy="2585510"/>
          </a:xfrm>
          <a:prstGeom prst="rect">
            <a:avLst/>
          </a:prstGeom>
        </p:spPr>
      </p:pic>
    </p:spTree>
    <p:extLst>
      <p:ext uri="{BB962C8B-B14F-4D97-AF65-F5344CB8AC3E}">
        <p14:creationId xmlns:p14="http://schemas.microsoft.com/office/powerpoint/2010/main" val="7665619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17" name="Rectangle 4109">
            <a:extLst>
              <a:ext uri="{FF2B5EF4-FFF2-40B4-BE49-F238E27FC236}">
                <a16:creationId xmlns:a16="http://schemas.microsoft.com/office/drawing/2014/main" id="{B86AA2DA-281A-4806-8977-D617AEAC83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8" name="Freeform: Shape 4111">
            <a:extLst>
              <a:ext uri="{FF2B5EF4-FFF2-40B4-BE49-F238E27FC236}">
                <a16:creationId xmlns:a16="http://schemas.microsoft.com/office/drawing/2014/main" id="{64185774-6FC0-4B8D-A8DB-A885468896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59988" y="0"/>
            <a:ext cx="2632012" cy="6858000"/>
          </a:xfrm>
          <a:custGeom>
            <a:avLst/>
            <a:gdLst>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57677 w 2632012"/>
              <a:gd name="connsiteY27" fmla="*/ 2548608 h 6858000"/>
              <a:gd name="connsiteX28" fmla="*/ 399465 w 2632012"/>
              <a:gd name="connsiteY28" fmla="*/ 2412506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399465 w 2632012"/>
              <a:gd name="connsiteY28" fmla="*/ 2412506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46400 w 2632012"/>
              <a:gd name="connsiteY29" fmla="*/ 2252507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138134 w 2632012"/>
              <a:gd name="connsiteY24" fmla="*/ 5616065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183756 w 2632012"/>
              <a:gd name="connsiteY23" fmla="*/ 5808789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20409 w 2632012"/>
              <a:gd name="connsiteY22" fmla="*/ 6022287 h 6858000"/>
              <a:gd name="connsiteX23" fmla="*/ 219615 w 2632012"/>
              <a:gd name="connsiteY23" fmla="*/ 5557777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 name="connsiteX0" fmla="*/ 932173 w 2632012"/>
              <a:gd name="connsiteY0" fmla="*/ 1512545 h 6858000"/>
              <a:gd name="connsiteX1" fmla="*/ 932462 w 2632012"/>
              <a:gd name="connsiteY1" fmla="*/ 1512581 h 6858000"/>
              <a:gd name="connsiteX2" fmla="*/ 932378 w 2632012"/>
              <a:gd name="connsiteY2" fmla="*/ 1512599 h 6858000"/>
              <a:gd name="connsiteX3" fmla="*/ 932173 w 2632012"/>
              <a:gd name="connsiteY3" fmla="*/ 1512545 h 6858000"/>
              <a:gd name="connsiteX4" fmla="*/ 1207569 w 2632012"/>
              <a:gd name="connsiteY4" fmla="*/ 0 h 6858000"/>
              <a:gd name="connsiteX5" fmla="*/ 2632012 w 2632012"/>
              <a:gd name="connsiteY5" fmla="*/ 0 h 6858000"/>
              <a:gd name="connsiteX6" fmla="*/ 2632012 w 2632012"/>
              <a:gd name="connsiteY6" fmla="*/ 6858000 h 6858000"/>
              <a:gd name="connsiteX7" fmla="*/ 13514 w 2632012"/>
              <a:gd name="connsiteY7" fmla="*/ 6858000 h 6858000"/>
              <a:gd name="connsiteX8" fmla="*/ 13170 w 2632012"/>
              <a:gd name="connsiteY8" fmla="*/ 6812829 h 6858000"/>
              <a:gd name="connsiteX9" fmla="*/ 20332 w 2632012"/>
              <a:gd name="connsiteY9" fmla="*/ 6760689 h 6858000"/>
              <a:gd name="connsiteX10" fmla="*/ 25596 w 2632012"/>
              <a:gd name="connsiteY10" fmla="*/ 6721251 h 6858000"/>
              <a:gd name="connsiteX11" fmla="*/ 22507 w 2632012"/>
              <a:gd name="connsiteY11" fmla="*/ 6650499 h 6858000"/>
              <a:gd name="connsiteX12" fmla="*/ 22444 w 2632012"/>
              <a:gd name="connsiteY12" fmla="*/ 6604241 h 6858000"/>
              <a:gd name="connsiteX13" fmla="*/ 31867 w 2632012"/>
              <a:gd name="connsiteY13" fmla="*/ 6559984 h 6858000"/>
              <a:gd name="connsiteX14" fmla="*/ 38635 w 2632012"/>
              <a:gd name="connsiteY14" fmla="*/ 6515473 h 6858000"/>
              <a:gd name="connsiteX15" fmla="*/ 38467 w 2632012"/>
              <a:gd name="connsiteY15" fmla="*/ 6463736 h 6858000"/>
              <a:gd name="connsiteX16" fmla="*/ 38052 w 2632012"/>
              <a:gd name="connsiteY16" fmla="*/ 6432794 h 6858000"/>
              <a:gd name="connsiteX17" fmla="*/ 80445 w 2632012"/>
              <a:gd name="connsiteY17" fmla="*/ 6301309 h 6858000"/>
              <a:gd name="connsiteX18" fmla="*/ 138157 w 2632012"/>
              <a:gd name="connsiteY18" fmla="*/ 6257030 h 6858000"/>
              <a:gd name="connsiteX19" fmla="*/ 170419 w 2632012"/>
              <a:gd name="connsiteY19" fmla="*/ 6171255 h 6858000"/>
              <a:gd name="connsiteX20" fmla="*/ 164027 w 2632012"/>
              <a:gd name="connsiteY20" fmla="*/ 6164357 h 6858000"/>
              <a:gd name="connsiteX21" fmla="*/ 213309 w 2632012"/>
              <a:gd name="connsiteY21" fmla="*/ 6109331 h 6858000"/>
              <a:gd name="connsiteX22" fmla="*/ 208456 w 2632012"/>
              <a:gd name="connsiteY22" fmla="*/ 5878851 h 6858000"/>
              <a:gd name="connsiteX23" fmla="*/ 219615 w 2632012"/>
              <a:gd name="connsiteY23" fmla="*/ 5557777 h 6858000"/>
              <a:gd name="connsiteX24" fmla="*/ 245711 w 2632012"/>
              <a:gd name="connsiteY24" fmla="*/ 5066230 h 6858000"/>
              <a:gd name="connsiteX25" fmla="*/ 276721 w 2632012"/>
              <a:gd name="connsiteY25" fmla="*/ 4162848 h 6858000"/>
              <a:gd name="connsiteX26" fmla="*/ 343082 w 2632012"/>
              <a:gd name="connsiteY26" fmla="*/ 3059377 h 6858000"/>
              <a:gd name="connsiteX27" fmla="*/ 369630 w 2632012"/>
              <a:gd name="connsiteY27" fmla="*/ 2692043 h 6858000"/>
              <a:gd name="connsiteX28" fmla="*/ 435324 w 2632012"/>
              <a:gd name="connsiteY28" fmla="*/ 2520083 h 6858000"/>
              <a:gd name="connsiteX29" fmla="*/ 482259 w 2632012"/>
              <a:gd name="connsiteY29" fmla="*/ 2336178 h 6858000"/>
              <a:gd name="connsiteX30" fmla="*/ 569515 w 2632012"/>
              <a:gd name="connsiteY30" fmla="*/ 2091909 h 6858000"/>
              <a:gd name="connsiteX31" fmla="*/ 638163 w 2632012"/>
              <a:gd name="connsiteY31" fmla="*/ 1994147 h 6858000"/>
              <a:gd name="connsiteX32" fmla="*/ 737312 w 2632012"/>
              <a:gd name="connsiteY32" fmla="*/ 1871408 h 6858000"/>
              <a:gd name="connsiteX33" fmla="*/ 788501 w 2632012"/>
              <a:gd name="connsiteY33" fmla="*/ 1793826 h 6858000"/>
              <a:gd name="connsiteX34" fmla="*/ 819432 w 2632012"/>
              <a:gd name="connsiteY34" fmla="*/ 1746824 h 6858000"/>
              <a:gd name="connsiteX35" fmla="*/ 843936 w 2632012"/>
              <a:gd name="connsiteY35" fmla="*/ 1697348 h 6858000"/>
              <a:gd name="connsiteX36" fmla="*/ 846526 w 2632012"/>
              <a:gd name="connsiteY36" fmla="*/ 1659754 h 6858000"/>
              <a:gd name="connsiteX37" fmla="*/ 873830 w 2632012"/>
              <a:gd name="connsiteY37" fmla="*/ 1628041 h 6858000"/>
              <a:gd name="connsiteX38" fmla="*/ 890626 w 2632012"/>
              <a:gd name="connsiteY38" fmla="*/ 1599883 h 6858000"/>
              <a:gd name="connsiteX39" fmla="*/ 921288 w 2632012"/>
              <a:gd name="connsiteY39" fmla="*/ 1579569 h 6858000"/>
              <a:gd name="connsiteX40" fmla="*/ 920756 w 2632012"/>
              <a:gd name="connsiteY40" fmla="*/ 1537369 h 6858000"/>
              <a:gd name="connsiteX41" fmla="*/ 946290 w 2632012"/>
              <a:gd name="connsiteY41" fmla="*/ 1514308 h 6858000"/>
              <a:gd name="connsiteX42" fmla="*/ 932462 w 2632012"/>
              <a:gd name="connsiteY42" fmla="*/ 1512581 h 6858000"/>
              <a:gd name="connsiteX43" fmla="*/ 940652 w 2632012"/>
              <a:gd name="connsiteY43" fmla="*/ 1510839 h 6858000"/>
              <a:gd name="connsiteX44" fmla="*/ 950739 w 2632012"/>
              <a:gd name="connsiteY44" fmla="*/ 1503635 h 6858000"/>
              <a:gd name="connsiteX45" fmla="*/ 966405 w 2632012"/>
              <a:gd name="connsiteY45" fmla="*/ 1439967 h 6858000"/>
              <a:gd name="connsiteX46" fmla="*/ 973516 w 2632012"/>
              <a:gd name="connsiteY46" fmla="*/ 1389073 h 6858000"/>
              <a:gd name="connsiteX47" fmla="*/ 986960 w 2632012"/>
              <a:gd name="connsiteY47" fmla="*/ 1351857 h 6858000"/>
              <a:gd name="connsiteX48" fmla="*/ 987761 w 2632012"/>
              <a:gd name="connsiteY48" fmla="*/ 1363479 h 6858000"/>
              <a:gd name="connsiteX49" fmla="*/ 989043 w 2632012"/>
              <a:gd name="connsiteY49" fmla="*/ 1346093 h 6858000"/>
              <a:gd name="connsiteX50" fmla="*/ 986960 w 2632012"/>
              <a:gd name="connsiteY50" fmla="*/ 1351857 h 6858000"/>
              <a:gd name="connsiteX51" fmla="*/ 985769 w 2632012"/>
              <a:gd name="connsiteY51" fmla="*/ 1334556 h 6858000"/>
              <a:gd name="connsiteX52" fmla="*/ 982507 w 2632012"/>
              <a:gd name="connsiteY52" fmla="*/ 1216698 h 6858000"/>
              <a:gd name="connsiteX53" fmla="*/ 984836 w 2632012"/>
              <a:gd name="connsiteY53" fmla="*/ 1082381 h 6858000"/>
              <a:gd name="connsiteX54" fmla="*/ 993140 w 2632012"/>
              <a:gd name="connsiteY54" fmla="*/ 1043366 h 6858000"/>
              <a:gd name="connsiteX55" fmla="*/ 995544 w 2632012"/>
              <a:gd name="connsiteY55" fmla="*/ 972540 h 6858000"/>
              <a:gd name="connsiteX56" fmla="*/ 1028500 w 2632012"/>
              <a:gd name="connsiteY56" fmla="*/ 923945 h 6858000"/>
              <a:gd name="connsiteX57" fmla="*/ 1022082 w 2632012"/>
              <a:gd name="connsiteY57" fmla="*/ 838835 h 6858000"/>
              <a:gd name="connsiteX58" fmla="*/ 1025925 w 2632012"/>
              <a:gd name="connsiteY58" fmla="*/ 787183 h 6858000"/>
              <a:gd name="connsiteX59" fmla="*/ 1027904 w 2632012"/>
              <a:gd name="connsiteY59" fmla="*/ 756272 h 6858000"/>
              <a:gd name="connsiteX60" fmla="*/ 1088796 w 2632012"/>
              <a:gd name="connsiteY60" fmla="*/ 641639 h 6858000"/>
              <a:gd name="connsiteX61" fmla="*/ 1164389 w 2632012"/>
              <a:gd name="connsiteY61" fmla="*/ 545140 h 6858000"/>
              <a:gd name="connsiteX62" fmla="*/ 1225321 w 2632012"/>
              <a:gd name="connsiteY62" fmla="*/ 413843 h 6858000"/>
              <a:gd name="connsiteX63" fmla="*/ 1241477 w 2632012"/>
              <a:gd name="connsiteY63" fmla="*/ 358607 h 6858000"/>
              <a:gd name="connsiteX64" fmla="*/ 1246119 w 2632012"/>
              <a:gd name="connsiteY64" fmla="*/ 254866 h 6858000"/>
              <a:gd name="connsiteX65" fmla="*/ 1266837 w 2632012"/>
              <a:gd name="connsiteY65" fmla="*/ 161517 h 6858000"/>
              <a:gd name="connsiteX66" fmla="*/ 1315021 w 2632012"/>
              <a:gd name="connsiteY66" fmla="*/ 54455 h 6858000"/>
              <a:gd name="connsiteX67" fmla="*/ 1319335 w 2632012"/>
              <a:gd name="connsiteY67" fmla="*/ 8880 h 6858000"/>
              <a:gd name="connsiteX68" fmla="*/ 1316402 w 2632012"/>
              <a:gd name="connsiteY68" fmla="*/ 852 h 6858000"/>
              <a:gd name="connsiteX69" fmla="*/ 1207569 w 2632012"/>
              <a:gd name="connsiteY6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32012" h="6858000">
                <a:moveTo>
                  <a:pt x="932173" y="1512545"/>
                </a:moveTo>
                <a:lnTo>
                  <a:pt x="932462" y="1512581"/>
                </a:lnTo>
                <a:lnTo>
                  <a:pt x="932378" y="1512599"/>
                </a:lnTo>
                <a:cubicBezTo>
                  <a:pt x="930618" y="1512681"/>
                  <a:pt x="930202" y="1512462"/>
                  <a:pt x="932173" y="1512545"/>
                </a:cubicBezTo>
                <a:close/>
                <a:moveTo>
                  <a:pt x="1207569" y="0"/>
                </a:moveTo>
                <a:lnTo>
                  <a:pt x="2632012" y="0"/>
                </a:lnTo>
                <a:lnTo>
                  <a:pt x="2632012" y="6858000"/>
                </a:lnTo>
                <a:lnTo>
                  <a:pt x="13514" y="6858000"/>
                </a:lnTo>
                <a:cubicBezTo>
                  <a:pt x="13399" y="6842943"/>
                  <a:pt x="13285" y="6827886"/>
                  <a:pt x="13170" y="6812829"/>
                </a:cubicBezTo>
                <a:cubicBezTo>
                  <a:pt x="12714" y="6794763"/>
                  <a:pt x="13524" y="6777517"/>
                  <a:pt x="20332" y="6760689"/>
                </a:cubicBezTo>
                <a:cubicBezTo>
                  <a:pt x="10828" y="6746468"/>
                  <a:pt x="7794" y="6733277"/>
                  <a:pt x="25596" y="6721251"/>
                </a:cubicBezTo>
                <a:cubicBezTo>
                  <a:pt x="24143" y="6683539"/>
                  <a:pt x="1631" y="6673595"/>
                  <a:pt x="22507" y="6650499"/>
                </a:cubicBezTo>
                <a:cubicBezTo>
                  <a:pt x="-25124" y="6620536"/>
                  <a:pt x="16765" y="6629253"/>
                  <a:pt x="22444" y="6604241"/>
                </a:cubicBezTo>
                <a:cubicBezTo>
                  <a:pt x="28668" y="6588866"/>
                  <a:pt x="29169" y="6574778"/>
                  <a:pt x="31867" y="6559984"/>
                </a:cubicBezTo>
                <a:cubicBezTo>
                  <a:pt x="4443" y="6566661"/>
                  <a:pt x="62924" y="6515664"/>
                  <a:pt x="38635" y="6515473"/>
                </a:cubicBezTo>
                <a:cubicBezTo>
                  <a:pt x="72259" y="6495428"/>
                  <a:pt x="29118" y="6488543"/>
                  <a:pt x="38467" y="6463736"/>
                </a:cubicBezTo>
                <a:cubicBezTo>
                  <a:pt x="50944" y="6451623"/>
                  <a:pt x="52742" y="6443270"/>
                  <a:pt x="38052" y="6432794"/>
                </a:cubicBezTo>
                <a:cubicBezTo>
                  <a:pt x="98939" y="6376824"/>
                  <a:pt x="58603" y="6351821"/>
                  <a:pt x="80445" y="6301309"/>
                </a:cubicBezTo>
                <a:cubicBezTo>
                  <a:pt x="103917" y="6257537"/>
                  <a:pt x="78836" y="6301310"/>
                  <a:pt x="138157" y="6257030"/>
                </a:cubicBezTo>
                <a:cubicBezTo>
                  <a:pt x="155187" y="6248574"/>
                  <a:pt x="166108" y="6186701"/>
                  <a:pt x="170419" y="6171255"/>
                </a:cubicBezTo>
                <a:cubicBezTo>
                  <a:pt x="174731" y="6155809"/>
                  <a:pt x="166522" y="6166390"/>
                  <a:pt x="164027" y="6164357"/>
                </a:cubicBezTo>
                <a:cubicBezTo>
                  <a:pt x="206228" y="6137678"/>
                  <a:pt x="184454" y="6121750"/>
                  <a:pt x="213309" y="6109331"/>
                </a:cubicBezTo>
                <a:cubicBezTo>
                  <a:pt x="224262" y="6067371"/>
                  <a:pt x="183175" y="5890445"/>
                  <a:pt x="208456" y="5878851"/>
                </a:cubicBezTo>
                <a:cubicBezTo>
                  <a:pt x="225886" y="5808435"/>
                  <a:pt x="192379" y="5574013"/>
                  <a:pt x="219615" y="5557777"/>
                </a:cubicBezTo>
                <a:lnTo>
                  <a:pt x="245711" y="5066230"/>
                </a:lnTo>
                <a:cubicBezTo>
                  <a:pt x="117719" y="4582016"/>
                  <a:pt x="230524" y="4647254"/>
                  <a:pt x="276721" y="4162848"/>
                </a:cubicBezTo>
                <a:lnTo>
                  <a:pt x="343082" y="3059377"/>
                </a:lnTo>
                <a:cubicBezTo>
                  <a:pt x="347947" y="2889121"/>
                  <a:pt x="364765" y="2862299"/>
                  <a:pt x="369630" y="2692043"/>
                </a:cubicBezTo>
                <a:cubicBezTo>
                  <a:pt x="369393" y="2690043"/>
                  <a:pt x="435560" y="2522082"/>
                  <a:pt x="435324" y="2520083"/>
                </a:cubicBezTo>
                <a:lnTo>
                  <a:pt x="482259" y="2336178"/>
                </a:lnTo>
                <a:cubicBezTo>
                  <a:pt x="516201" y="2267350"/>
                  <a:pt x="537443" y="2148254"/>
                  <a:pt x="569515" y="2091909"/>
                </a:cubicBezTo>
                <a:cubicBezTo>
                  <a:pt x="629286" y="2030534"/>
                  <a:pt x="622061" y="2045605"/>
                  <a:pt x="638163" y="1994147"/>
                </a:cubicBezTo>
                <a:cubicBezTo>
                  <a:pt x="633178" y="1967912"/>
                  <a:pt x="705417" y="1945185"/>
                  <a:pt x="737312" y="1871408"/>
                </a:cubicBezTo>
                <a:cubicBezTo>
                  <a:pt x="759407" y="1814663"/>
                  <a:pt x="795838" y="1856475"/>
                  <a:pt x="788501" y="1793826"/>
                </a:cubicBezTo>
                <a:cubicBezTo>
                  <a:pt x="796402" y="1792725"/>
                  <a:pt x="813276" y="1750182"/>
                  <a:pt x="819432" y="1746824"/>
                </a:cubicBezTo>
                <a:lnTo>
                  <a:pt x="843936" y="1697348"/>
                </a:lnTo>
                <a:cubicBezTo>
                  <a:pt x="847635" y="1681502"/>
                  <a:pt x="845709" y="1667584"/>
                  <a:pt x="846526" y="1659754"/>
                </a:cubicBezTo>
                <a:lnTo>
                  <a:pt x="873830" y="1628041"/>
                </a:lnTo>
                <a:lnTo>
                  <a:pt x="890626" y="1599883"/>
                </a:lnTo>
                <a:lnTo>
                  <a:pt x="921288" y="1579569"/>
                </a:lnTo>
                <a:cubicBezTo>
                  <a:pt x="921111" y="1565502"/>
                  <a:pt x="920933" y="1551436"/>
                  <a:pt x="920756" y="1537369"/>
                </a:cubicBezTo>
                <a:cubicBezTo>
                  <a:pt x="918173" y="1533598"/>
                  <a:pt x="943194" y="1519497"/>
                  <a:pt x="946290" y="1514308"/>
                </a:cubicBezTo>
                <a:lnTo>
                  <a:pt x="932462" y="1512581"/>
                </a:lnTo>
                <a:lnTo>
                  <a:pt x="940652" y="1510839"/>
                </a:lnTo>
                <a:cubicBezTo>
                  <a:pt x="944059" y="1509546"/>
                  <a:pt x="947769" y="1507347"/>
                  <a:pt x="950739" y="1503635"/>
                </a:cubicBezTo>
                <a:lnTo>
                  <a:pt x="966405" y="1439967"/>
                </a:lnTo>
                <a:cubicBezTo>
                  <a:pt x="966567" y="1437915"/>
                  <a:pt x="970755" y="1392639"/>
                  <a:pt x="973516" y="1389073"/>
                </a:cubicBezTo>
                <a:lnTo>
                  <a:pt x="986960" y="1351857"/>
                </a:lnTo>
                <a:lnTo>
                  <a:pt x="987761" y="1363479"/>
                </a:lnTo>
                <a:cubicBezTo>
                  <a:pt x="987046" y="1391389"/>
                  <a:pt x="991418" y="1341827"/>
                  <a:pt x="989043" y="1346093"/>
                </a:cubicBezTo>
                <a:lnTo>
                  <a:pt x="986960" y="1351857"/>
                </a:lnTo>
                <a:lnTo>
                  <a:pt x="985769" y="1334556"/>
                </a:lnTo>
                <a:cubicBezTo>
                  <a:pt x="983992" y="1300062"/>
                  <a:pt x="982872" y="1251835"/>
                  <a:pt x="982507" y="1216698"/>
                </a:cubicBezTo>
                <a:cubicBezTo>
                  <a:pt x="989105" y="1176777"/>
                  <a:pt x="968656" y="1115073"/>
                  <a:pt x="984836" y="1082381"/>
                </a:cubicBezTo>
                <a:cubicBezTo>
                  <a:pt x="976467" y="1067557"/>
                  <a:pt x="974466" y="1054191"/>
                  <a:pt x="993140" y="1043366"/>
                </a:cubicBezTo>
                <a:cubicBezTo>
                  <a:pt x="994613" y="1005627"/>
                  <a:pt x="972947" y="994211"/>
                  <a:pt x="995544" y="972540"/>
                </a:cubicBezTo>
                <a:cubicBezTo>
                  <a:pt x="1001437" y="952637"/>
                  <a:pt x="1021106" y="938879"/>
                  <a:pt x="1028500" y="923945"/>
                </a:cubicBezTo>
                <a:cubicBezTo>
                  <a:pt x="1032923" y="901661"/>
                  <a:pt x="1022511" y="861628"/>
                  <a:pt x="1022082" y="838835"/>
                </a:cubicBezTo>
                <a:cubicBezTo>
                  <a:pt x="1057150" y="821053"/>
                  <a:pt x="1014683" y="811325"/>
                  <a:pt x="1025925" y="787183"/>
                </a:cubicBezTo>
                <a:cubicBezTo>
                  <a:pt x="1039299" y="775919"/>
                  <a:pt x="1041738" y="767701"/>
                  <a:pt x="1027904" y="756272"/>
                </a:cubicBezTo>
                <a:cubicBezTo>
                  <a:pt x="1092931" y="704439"/>
                  <a:pt x="1063111" y="690611"/>
                  <a:pt x="1088796" y="641639"/>
                </a:cubicBezTo>
                <a:cubicBezTo>
                  <a:pt x="1115586" y="599503"/>
                  <a:pt x="1101832" y="585408"/>
                  <a:pt x="1164389" y="545140"/>
                </a:cubicBezTo>
                <a:cubicBezTo>
                  <a:pt x="1183904" y="515341"/>
                  <a:pt x="1212474" y="444932"/>
                  <a:pt x="1225321" y="413843"/>
                </a:cubicBezTo>
                <a:cubicBezTo>
                  <a:pt x="1235550" y="389613"/>
                  <a:pt x="1230254" y="392779"/>
                  <a:pt x="1241477" y="358607"/>
                </a:cubicBezTo>
                <a:cubicBezTo>
                  <a:pt x="1244505" y="325057"/>
                  <a:pt x="1241891" y="287714"/>
                  <a:pt x="1246119" y="254866"/>
                </a:cubicBezTo>
                <a:cubicBezTo>
                  <a:pt x="1250325" y="233178"/>
                  <a:pt x="1255354" y="194919"/>
                  <a:pt x="1266837" y="161517"/>
                </a:cubicBezTo>
                <a:cubicBezTo>
                  <a:pt x="1312077" y="135871"/>
                  <a:pt x="1280314" y="75805"/>
                  <a:pt x="1315021" y="54455"/>
                </a:cubicBezTo>
                <a:cubicBezTo>
                  <a:pt x="1325412" y="38765"/>
                  <a:pt x="1323873" y="23602"/>
                  <a:pt x="1319335" y="8880"/>
                </a:cubicBezTo>
                <a:lnTo>
                  <a:pt x="1316402" y="852"/>
                </a:lnTo>
                <a:lnTo>
                  <a:pt x="1207569"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73DBBC59-39BF-DEE0-2A61-ADCC4277993A}"/>
              </a:ext>
            </a:extLst>
          </p:cNvPr>
          <p:cNvSpPr>
            <a:spLocks noGrp="1"/>
          </p:cNvSpPr>
          <p:nvPr>
            <p:ph type="title"/>
          </p:nvPr>
        </p:nvSpPr>
        <p:spPr>
          <a:xfrm>
            <a:off x="1137038" y="175847"/>
            <a:ext cx="9770022" cy="1206262"/>
          </a:xfrm>
        </p:spPr>
        <p:txBody>
          <a:bodyPr>
            <a:normAutofit/>
          </a:bodyPr>
          <a:lstStyle/>
          <a:p>
            <a:pPr algn="ctr"/>
            <a:r>
              <a:rPr lang="en-US" dirty="0"/>
              <a:t>Opioid Over-Prescription</a:t>
            </a:r>
          </a:p>
        </p:txBody>
      </p:sp>
      <p:sp>
        <p:nvSpPr>
          <p:cNvPr id="3" name="Content Placeholder 2">
            <a:extLst>
              <a:ext uri="{FF2B5EF4-FFF2-40B4-BE49-F238E27FC236}">
                <a16:creationId xmlns:a16="http://schemas.microsoft.com/office/drawing/2014/main" id="{BC960B71-CAB3-0E35-7A52-F6A7A919B36F}"/>
              </a:ext>
            </a:extLst>
          </p:cNvPr>
          <p:cNvSpPr>
            <a:spLocks noGrp="1"/>
          </p:cNvSpPr>
          <p:nvPr>
            <p:ph idx="1"/>
          </p:nvPr>
        </p:nvSpPr>
        <p:spPr>
          <a:xfrm>
            <a:off x="262759" y="1301263"/>
            <a:ext cx="7316474" cy="5299234"/>
          </a:xfrm>
        </p:spPr>
        <p:txBody>
          <a:bodyPr>
            <a:normAutofit fontScale="77500" lnSpcReduction="20000"/>
          </a:bodyPr>
          <a:lstStyle/>
          <a:p>
            <a:pPr marL="0" marR="0">
              <a:lnSpc>
                <a:spcPct val="200000"/>
              </a:lnSpc>
              <a:spcBef>
                <a:spcPts val="0"/>
              </a:spcBef>
              <a:spcAft>
                <a:spcPts val="600"/>
              </a:spcAft>
            </a:pPr>
            <a:r>
              <a:rPr lang="en-US" sz="1800" dirty="0">
                <a:effectLst/>
                <a:latin typeface="+mj-lt"/>
                <a:ea typeface="Calibri" panose="020F0502020204030204" pitchFamily="34" charset="0"/>
                <a:cs typeface="Times New Roman" panose="02020603050405020304" pitchFamily="18" charset="0"/>
              </a:rPr>
              <a:t>IA population is experiencing an opioid epidemic resulting in overdoses at an alarming rate similar to the rest of the U.S</a:t>
            </a:r>
          </a:p>
          <a:p>
            <a:pPr marL="0" marR="0">
              <a:lnSpc>
                <a:spcPct val="200000"/>
              </a:lnSpc>
              <a:spcBef>
                <a:spcPts val="0"/>
              </a:spcBef>
              <a:spcAft>
                <a:spcPts val="600"/>
              </a:spcAft>
            </a:pPr>
            <a:r>
              <a:rPr lang="en-US" sz="1800" dirty="0">
                <a:effectLst/>
                <a:latin typeface="+mj-lt"/>
                <a:ea typeface="Calibri" panose="020F0502020204030204" pitchFamily="34" charset="0"/>
                <a:cs typeface="Times New Roman" panose="02020603050405020304" pitchFamily="18" charset="0"/>
              </a:rPr>
              <a:t>Nonmedical use of opioids over the age of 12 were reported to be twice the rate of whites and three time the rates of Black-Americans. </a:t>
            </a:r>
          </a:p>
          <a:p>
            <a:pPr marL="0" marR="0">
              <a:lnSpc>
                <a:spcPct val="200000"/>
              </a:lnSpc>
              <a:spcBef>
                <a:spcPts val="0"/>
              </a:spcBef>
              <a:spcAft>
                <a:spcPts val="600"/>
              </a:spcAft>
            </a:pPr>
            <a:r>
              <a:rPr lang="en-US" sz="1800" dirty="0">
                <a:effectLst/>
                <a:latin typeface="+mj-lt"/>
                <a:ea typeface="Calibri" panose="020F0502020204030204" pitchFamily="34" charset="0"/>
                <a:cs typeface="Times New Roman" panose="02020603050405020304" pitchFamily="18" charset="0"/>
              </a:rPr>
              <a:t>Many tribal members  express frustration because as they had been speaking out for  many years without a response. </a:t>
            </a:r>
          </a:p>
          <a:p>
            <a:pPr marL="0" marR="0">
              <a:lnSpc>
                <a:spcPct val="200000"/>
              </a:lnSpc>
              <a:spcBef>
                <a:spcPts val="0"/>
              </a:spcBef>
              <a:spcAft>
                <a:spcPts val="600"/>
              </a:spcAft>
            </a:pPr>
            <a:r>
              <a:rPr lang="en-US" sz="1800" dirty="0">
                <a:effectLst/>
                <a:latin typeface="+mj-lt"/>
                <a:ea typeface="Calibri" panose="020F0502020204030204" pitchFamily="34" charset="0"/>
                <a:cs typeface="Times New Roman" panose="02020603050405020304" pitchFamily="18" charset="0"/>
              </a:rPr>
              <a:t>Members of the Cherokee tribe stated there were so many opioids available within the tribes 14 county reservation in 2015 that it amounted to approximately 107 pills for every adult resident. </a:t>
            </a:r>
          </a:p>
          <a:p>
            <a:pPr marL="0" marR="0">
              <a:lnSpc>
                <a:spcPct val="200000"/>
              </a:lnSpc>
              <a:spcBef>
                <a:spcPts val="0"/>
              </a:spcBef>
              <a:spcAft>
                <a:spcPts val="600"/>
              </a:spcAft>
            </a:pPr>
            <a:r>
              <a:rPr lang="en-US" sz="1800" dirty="0">
                <a:effectLst/>
                <a:latin typeface="+mj-lt"/>
                <a:ea typeface="Calibri" panose="020F0502020204030204" pitchFamily="34" charset="0"/>
                <a:cs typeface="Times New Roman" panose="02020603050405020304" pitchFamily="18" charset="0"/>
              </a:rPr>
              <a:t>An unprecedented lawsuit was brough forward by the Cherokee Nation in northeastern Oklahoma, who were the first among the tribes to sue over prescription painkillers.  Due to poor opioids practice, they sued and won lawsuits against Johnson &amp; Johnson and three different drug distributors as well. </a:t>
            </a:r>
          </a:p>
        </p:txBody>
      </p:sp>
      <p:sp>
        <p:nvSpPr>
          <p:cNvPr id="4119" name="Freeform: Shape 4113">
            <a:extLst>
              <a:ext uri="{FF2B5EF4-FFF2-40B4-BE49-F238E27FC236}">
                <a16:creationId xmlns:a16="http://schemas.microsoft.com/office/drawing/2014/main" id="{B7D3B4FC-79F4-47D2-9D79-DA876E6AD8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30496" y="2022496"/>
            <a:ext cx="3795039" cy="4043934"/>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FFFFF"/>
          </a:solidFill>
          <a:ln>
            <a:noFill/>
          </a:ln>
          <a:effectLst>
            <a:outerShdw blurRad="381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098" name="Picture 2" descr="Navajo Nation joins parade of tribal lawsuits targeting opioid industry">
            <a:extLst>
              <a:ext uri="{FF2B5EF4-FFF2-40B4-BE49-F238E27FC236}">
                <a16:creationId xmlns:a16="http://schemas.microsoft.com/office/drawing/2014/main" id="{5457E894-425C-F185-893E-7597C630E5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544" r="1" b="1"/>
          <a:stretch/>
        </p:blipFill>
        <p:spPr bwMode="auto">
          <a:xfrm>
            <a:off x="7891362" y="3036342"/>
            <a:ext cx="3482910" cy="2026981"/>
          </a:xfrm>
          <a:prstGeom prst="rect">
            <a:avLst/>
          </a:prstGeom>
          <a:noFill/>
          <a:extLst>
            <a:ext uri="{909E8E84-426E-40DD-AFC4-6F175D3DCCD1}">
              <a14:hiddenFill xmlns:a14="http://schemas.microsoft.com/office/drawing/2010/main">
                <a:solidFill>
                  <a:srgbClr val="FFFFFF"/>
                </a:solidFill>
              </a14:hiddenFill>
            </a:ext>
          </a:extLst>
        </p:spPr>
      </p:pic>
      <p:sp>
        <p:nvSpPr>
          <p:cNvPr id="4116" name="Rectangle 6">
            <a:extLst>
              <a:ext uri="{FF2B5EF4-FFF2-40B4-BE49-F238E27FC236}">
                <a16:creationId xmlns:a16="http://schemas.microsoft.com/office/drawing/2014/main" id="{2775D660-3127-4688-9782-F7C4639B16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2788" y="5952857"/>
            <a:ext cx="1367625"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3273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7539" y="1417538"/>
            <a:ext cx="6875818" cy="4040744"/>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ectangle 74">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58495" y="2660473"/>
            <a:ext cx="4355594" cy="4038603"/>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180882" y="1638085"/>
            <a:ext cx="6857572" cy="358140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Freeform: Shape 78">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747355" y="1201312"/>
            <a:ext cx="4808302" cy="4088666"/>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BEB9D0A3-F29C-F94A-9800-57634F9EF768}"/>
              </a:ext>
            </a:extLst>
          </p:cNvPr>
          <p:cNvSpPr>
            <a:spLocks noGrp="1"/>
          </p:cNvSpPr>
          <p:nvPr>
            <p:ph type="title"/>
          </p:nvPr>
        </p:nvSpPr>
        <p:spPr>
          <a:xfrm>
            <a:off x="98614" y="2767106"/>
            <a:ext cx="3640265" cy="3071906"/>
          </a:xfrm>
        </p:spPr>
        <p:txBody>
          <a:bodyPr vert="horz" lIns="91440" tIns="45720" rIns="91440" bIns="45720" rtlCol="0" anchor="t">
            <a:normAutofit/>
          </a:bodyPr>
          <a:lstStyle/>
          <a:p>
            <a:pPr algn="ctr"/>
            <a:r>
              <a:rPr lang="en-US" sz="3400" kern="1200" dirty="0">
                <a:solidFill>
                  <a:srgbClr val="FFFFFF"/>
                </a:solidFill>
                <a:latin typeface="+mj-lt"/>
                <a:ea typeface="+mj-ea"/>
                <a:cs typeface="+mj-cs"/>
              </a:rPr>
              <a:t>New Mexico Demographics</a:t>
            </a:r>
          </a:p>
        </p:txBody>
      </p:sp>
      <p:pic>
        <p:nvPicPr>
          <p:cNvPr id="1026" name="Picture 2" descr="Taos Pueblo Tour in New Mexico - The Van Escape">
            <a:extLst>
              <a:ext uri="{FF2B5EF4-FFF2-40B4-BE49-F238E27FC236}">
                <a16:creationId xmlns:a16="http://schemas.microsoft.com/office/drawing/2014/main" id="{6E193410-332B-B249-9A74-0B10172E7EB0}"/>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4502428" y="1017407"/>
            <a:ext cx="7225748" cy="482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6051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48C3CD-7900-454F-AC4B-3EFF98BA842D}"/>
              </a:ext>
            </a:extLst>
          </p:cNvPr>
          <p:cNvSpPr>
            <a:spLocks noGrp="1"/>
          </p:cNvSpPr>
          <p:nvPr>
            <p:ph idx="1"/>
          </p:nvPr>
        </p:nvSpPr>
        <p:spPr>
          <a:xfrm>
            <a:off x="8029319" y="917725"/>
            <a:ext cx="3424739" cy="4852362"/>
          </a:xfrm>
        </p:spPr>
        <p:txBody>
          <a:bodyPr anchor="ctr">
            <a:normAutofit/>
          </a:bodyPr>
          <a:lstStyle/>
          <a:p>
            <a:r>
              <a:rPr lang="en-US" sz="2000">
                <a:solidFill>
                  <a:srgbClr val="FFFFFF"/>
                </a:solidFill>
              </a:rPr>
              <a:t>New Mexico's population is very diverse, which can lead to barriers to obtaining culturally-sensitive health care. </a:t>
            </a:r>
          </a:p>
        </p:txBody>
      </p:sp>
      <p:graphicFrame>
        <p:nvGraphicFramePr>
          <p:cNvPr id="4" name="Chart 3">
            <a:extLst>
              <a:ext uri="{FF2B5EF4-FFF2-40B4-BE49-F238E27FC236}">
                <a16:creationId xmlns:a16="http://schemas.microsoft.com/office/drawing/2014/main" id="{8ED9E209-7BBB-BF4A-B7DD-A8EE25BB2AF0}"/>
              </a:ext>
            </a:extLst>
          </p:cNvPr>
          <p:cNvGraphicFramePr/>
          <p:nvPr/>
        </p:nvGraphicFramePr>
        <p:xfrm>
          <a:off x="566744" y="2660287"/>
          <a:ext cx="6579910" cy="3646887"/>
        </p:xfrm>
        <a:graphic>
          <a:graphicData uri="http://schemas.openxmlformats.org/drawingml/2006/chart">
            <c:chart xmlns:c="http://schemas.openxmlformats.org/drawingml/2006/chart" xmlns:r="http://schemas.openxmlformats.org/officeDocument/2006/relationships" r:id="rId3"/>
          </a:graphicData>
        </a:graphic>
      </p:graphicFrame>
      <p:pic>
        <p:nvPicPr>
          <p:cNvPr id="2" name="Picture 1">
            <a:extLst>
              <a:ext uri="{FF2B5EF4-FFF2-40B4-BE49-F238E27FC236}">
                <a16:creationId xmlns:a16="http://schemas.microsoft.com/office/drawing/2014/main" id="{5A54D956-74AA-104B-9767-C59CF056EA79}"/>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418839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AA03EDC-7067-4DFF-B672-541D016AA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EBF3E39-B0BE-496A-8604-9007470FFA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0" cy="686547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8">
            <a:extLst>
              <a:ext uri="{FF2B5EF4-FFF2-40B4-BE49-F238E27FC236}">
                <a16:creationId xmlns:a16="http://schemas.microsoft.com/office/drawing/2014/main" id="{BB3FBE38-A4AA-4FAF-BCA7-0C38B8435BF4}"/>
              </a:ext>
            </a:extLst>
          </p:cNvPr>
          <p:cNvSpPr>
            <a:spLocks noGrp="1"/>
          </p:cNvSpPr>
          <p:nvPr>
            <p:ph idx="1"/>
          </p:nvPr>
        </p:nvSpPr>
        <p:spPr>
          <a:xfrm>
            <a:off x="534572" y="685799"/>
            <a:ext cx="4689986" cy="5531972"/>
          </a:xfrm>
        </p:spPr>
        <p:txBody>
          <a:bodyPr anchor="t">
            <a:noAutofit/>
          </a:bodyPr>
          <a:lstStyle/>
          <a:p>
            <a:r>
              <a:rPr lang="en-US" sz="2100" dirty="0">
                <a:solidFill>
                  <a:srgbClr val="595959"/>
                </a:solidFill>
              </a:rPr>
              <a:t>There are 574 federally recognized tribes, nations, bands, pueblos, communities, and villages in the United States</a:t>
            </a:r>
          </a:p>
          <a:p>
            <a:r>
              <a:rPr lang="en-US" sz="2100" dirty="0">
                <a:solidFill>
                  <a:srgbClr val="595959"/>
                </a:solidFill>
              </a:rPr>
              <a:t>There are 23 tribes located in New Mexico – 19 Pueblos, 3 Apaches Tribes, and the Navajo Nation. </a:t>
            </a:r>
          </a:p>
          <a:p>
            <a:r>
              <a:rPr lang="en-US" sz="2100" dirty="0">
                <a:solidFill>
                  <a:srgbClr val="595959"/>
                </a:solidFill>
              </a:rPr>
              <a:t>The nineteen Pueblos are comprised of the Pueblos of Acoma, Cochiti, Isleta, Jemez, Laguna, Nambe, </a:t>
            </a:r>
            <a:r>
              <a:rPr lang="en-US" sz="2100" dirty="0" err="1">
                <a:solidFill>
                  <a:srgbClr val="595959"/>
                </a:solidFill>
              </a:rPr>
              <a:t>Ohkay</a:t>
            </a:r>
            <a:r>
              <a:rPr lang="en-US" sz="2100" dirty="0">
                <a:solidFill>
                  <a:srgbClr val="595959"/>
                </a:solidFill>
              </a:rPr>
              <a:t> </a:t>
            </a:r>
            <a:r>
              <a:rPr lang="en-US" sz="2100" dirty="0" err="1">
                <a:solidFill>
                  <a:srgbClr val="595959"/>
                </a:solidFill>
              </a:rPr>
              <a:t>Owingeh</a:t>
            </a:r>
            <a:r>
              <a:rPr lang="en-US" sz="2100" dirty="0">
                <a:solidFill>
                  <a:srgbClr val="595959"/>
                </a:solidFill>
              </a:rPr>
              <a:t>, Picuris, Pojoaque, Sandia, San Felipe, San Ildefonso, Santa Ana, Santa Clara, Santo Domingo, Taos, Tesuque, Zuni and Zia.</a:t>
            </a:r>
          </a:p>
          <a:p>
            <a:r>
              <a:rPr lang="en-US" sz="2100" dirty="0">
                <a:solidFill>
                  <a:srgbClr val="595959"/>
                </a:solidFill>
              </a:rPr>
              <a:t>Each Tribe is a sovereign nation with its own government, life-ways, religions, traditions, and culture. </a:t>
            </a:r>
          </a:p>
        </p:txBody>
      </p:sp>
      <p:pic>
        <p:nvPicPr>
          <p:cNvPr id="5" name="Content Placeholder 4" descr="Map&#10;&#10;Description automatically generated">
            <a:extLst>
              <a:ext uri="{FF2B5EF4-FFF2-40B4-BE49-F238E27FC236}">
                <a16:creationId xmlns:a16="http://schemas.microsoft.com/office/drawing/2014/main" id="{097A9C2D-BFF8-8F4E-917E-C19724E0B41C}"/>
              </a:ext>
            </a:extLst>
          </p:cNvPr>
          <p:cNvPicPr>
            <a:picLocks noChangeAspect="1"/>
          </p:cNvPicPr>
          <p:nvPr/>
        </p:nvPicPr>
        <p:blipFill>
          <a:blip r:embed="rId3"/>
          <a:stretch>
            <a:fillRect/>
          </a:stretch>
        </p:blipFill>
        <p:spPr>
          <a:xfrm>
            <a:off x="6953709" y="685799"/>
            <a:ext cx="4453239" cy="5531972"/>
          </a:xfrm>
          <a:prstGeom prst="rect">
            <a:avLst/>
          </a:prstGeom>
        </p:spPr>
      </p:pic>
    </p:spTree>
    <p:extLst>
      <p:ext uri="{BB962C8B-B14F-4D97-AF65-F5344CB8AC3E}">
        <p14:creationId xmlns:p14="http://schemas.microsoft.com/office/powerpoint/2010/main" val="4253827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icture containing map&#10;&#10;Description automatically generated">
            <a:extLst>
              <a:ext uri="{FF2B5EF4-FFF2-40B4-BE49-F238E27FC236}">
                <a16:creationId xmlns:a16="http://schemas.microsoft.com/office/drawing/2014/main" id="{B9171531-76EE-6542-B265-A8AB1441C4FA}"/>
              </a:ext>
            </a:extLst>
          </p:cNvPr>
          <p:cNvPicPr>
            <a:picLocks noChangeAspect="1"/>
          </p:cNvPicPr>
          <p:nvPr/>
        </p:nvPicPr>
        <p:blipFill rotWithShape="1">
          <a:blip r:embed="rId3"/>
          <a:srcRect r="1221" b="-2"/>
          <a:stretch/>
        </p:blipFill>
        <p:spPr>
          <a:xfrm>
            <a:off x="20" y="431"/>
            <a:ext cx="8115280" cy="6408311"/>
          </a:xfrm>
          <a:prstGeom prst="rect">
            <a:avLst/>
          </a:prstGeom>
        </p:spPr>
      </p:pic>
      <p:sp>
        <p:nvSpPr>
          <p:cNvPr id="9" name="Content Placeholder 8">
            <a:extLst>
              <a:ext uri="{FF2B5EF4-FFF2-40B4-BE49-F238E27FC236}">
                <a16:creationId xmlns:a16="http://schemas.microsoft.com/office/drawing/2014/main" id="{5D1F2323-28A0-48FD-B9D9-08FCBA1BD249}"/>
              </a:ext>
            </a:extLst>
          </p:cNvPr>
          <p:cNvSpPr>
            <a:spLocks noGrp="1"/>
          </p:cNvSpPr>
          <p:nvPr>
            <p:ph idx="1"/>
          </p:nvPr>
        </p:nvSpPr>
        <p:spPr>
          <a:xfrm>
            <a:off x="8643193" y="2418408"/>
            <a:ext cx="2942813" cy="3540265"/>
          </a:xfrm>
        </p:spPr>
        <p:txBody>
          <a:bodyPr>
            <a:normAutofit/>
          </a:bodyPr>
          <a:lstStyle/>
          <a:p>
            <a:r>
              <a:rPr lang="en-US" sz="2000"/>
              <a:t>The Navajo Nation, which spans part of Arizona, New Mexico, and Utah has more than 17 million acres.</a:t>
            </a:r>
          </a:p>
          <a:p>
            <a:r>
              <a:rPr lang="en-US" sz="2000"/>
              <a:t>It has a population of 173,667 on the 2010 census</a:t>
            </a:r>
          </a:p>
        </p:txBody>
      </p:sp>
    </p:spTree>
    <p:extLst>
      <p:ext uri="{BB962C8B-B14F-4D97-AF65-F5344CB8AC3E}">
        <p14:creationId xmlns:p14="http://schemas.microsoft.com/office/powerpoint/2010/main" val="3041133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69DDA-C5DE-C748-A0A8-1E9917A6DBEA}"/>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6B0A87C3-B305-0346-92B0-A71853DEF452}"/>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24452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1CBA6-484A-1D49-9F87-C16898F7E296}"/>
              </a:ext>
            </a:extLst>
          </p:cNvPr>
          <p:cNvSpPr>
            <a:spLocks noGrp="1"/>
          </p:cNvSpPr>
          <p:nvPr>
            <p:ph type="title"/>
          </p:nvPr>
        </p:nvSpPr>
        <p:spPr>
          <a:xfrm>
            <a:off x="5868557" y="871146"/>
            <a:ext cx="5444382" cy="999689"/>
          </a:xfrm>
        </p:spPr>
        <p:txBody>
          <a:bodyPr anchor="t">
            <a:normAutofit/>
          </a:bodyPr>
          <a:lstStyle/>
          <a:p>
            <a:pPr algn="ctr"/>
            <a:r>
              <a:rPr lang="en-US" sz="3200" dirty="0"/>
              <a:t>Morbidity and Mortality</a:t>
            </a:r>
          </a:p>
        </p:txBody>
      </p:sp>
      <p:pic>
        <p:nvPicPr>
          <p:cNvPr id="31" name="Picture 30" descr="Graph on document with pen">
            <a:extLst>
              <a:ext uri="{FF2B5EF4-FFF2-40B4-BE49-F238E27FC236}">
                <a16:creationId xmlns:a16="http://schemas.microsoft.com/office/drawing/2014/main" id="{BB9CAC10-397C-5DE3-540F-D7D0AD617CC0}"/>
              </a:ext>
            </a:extLst>
          </p:cNvPr>
          <p:cNvPicPr>
            <a:picLocks noChangeAspect="1"/>
          </p:cNvPicPr>
          <p:nvPr/>
        </p:nvPicPr>
        <p:blipFill rotWithShape="1">
          <a:blip r:embed="rId3"/>
          <a:srcRect l="31792" r="18070" b="-1"/>
          <a:stretch/>
        </p:blipFill>
        <p:spPr>
          <a:xfrm>
            <a:off x="-1" y="10"/>
            <a:ext cx="5151179" cy="6857990"/>
          </a:xfrm>
          <a:prstGeom prst="rect">
            <a:avLst/>
          </a:prstGeom>
        </p:spPr>
      </p:pic>
      <p:cxnSp>
        <p:nvCxnSpPr>
          <p:cNvPr id="35" name="Straight Connector 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A85F471-7CA8-0A41-A6FB-DFB35AA3065C}"/>
              </a:ext>
            </a:extLst>
          </p:cNvPr>
          <p:cNvSpPr>
            <a:spLocks noGrp="1"/>
          </p:cNvSpPr>
          <p:nvPr>
            <p:ph idx="1"/>
          </p:nvPr>
        </p:nvSpPr>
        <p:spPr>
          <a:xfrm>
            <a:off x="5297214" y="1734208"/>
            <a:ext cx="6747641" cy="4897820"/>
          </a:xfrm>
        </p:spPr>
        <p:txBody>
          <a:bodyPr>
            <a:normAutofit fontScale="70000" lnSpcReduction="20000"/>
          </a:bodyPr>
          <a:lstStyle/>
          <a:p>
            <a:pPr>
              <a:lnSpc>
                <a:spcPct val="200000"/>
              </a:lnSpc>
            </a:pPr>
            <a:r>
              <a:rPr lang="en-US" sz="1800" dirty="0"/>
              <a:t>Life expectancy for IA’s ~7 years less than Caucasians living in the U.S.</a:t>
            </a:r>
          </a:p>
          <a:p>
            <a:pPr>
              <a:lnSpc>
                <a:spcPct val="200000"/>
              </a:lnSpc>
            </a:pPr>
            <a:r>
              <a:rPr lang="en-US" sz="1800" dirty="0"/>
              <a:t>The mortality rates are significantly higher compared to the general population, including all ethnicities.</a:t>
            </a:r>
          </a:p>
          <a:p>
            <a:pPr>
              <a:lnSpc>
                <a:spcPct val="200000"/>
              </a:lnSpc>
            </a:pPr>
            <a:r>
              <a:rPr lang="en-US" sz="1800" dirty="0"/>
              <a:t>Within the IA community, health risks are higher as well.</a:t>
            </a:r>
          </a:p>
          <a:p>
            <a:pPr lvl="1">
              <a:lnSpc>
                <a:spcPct val="200000"/>
              </a:lnSpc>
            </a:pPr>
            <a:r>
              <a:rPr lang="en-US" sz="1800" dirty="0"/>
              <a:t>Substance abuse is 638% higher than in the general population.</a:t>
            </a:r>
          </a:p>
          <a:p>
            <a:pPr lvl="1">
              <a:lnSpc>
                <a:spcPct val="200000"/>
              </a:lnSpc>
            </a:pPr>
            <a:r>
              <a:rPr lang="en-US" sz="1800" dirty="0"/>
              <a:t>Tuberculosis is 400% higher, accidental &amp; unintentional death is 215% higher, suicide is over 90% higher, followed by homicide at 80% higher than the remainder of the U.S. population. </a:t>
            </a:r>
          </a:p>
          <a:p>
            <a:pPr lvl="1">
              <a:lnSpc>
                <a:spcPct val="200000"/>
              </a:lnSpc>
            </a:pPr>
            <a:r>
              <a:rPr lang="en-US" sz="1800" dirty="0"/>
              <a:t>The major mortality risks are chronic liver disease, cirrhosis, diabetes mellitus type 2, unintentional injuries such as motor vehicle accidents and hypothermia, homicide, suicide, and chronic lower respiratory diseases.</a:t>
            </a:r>
          </a:p>
          <a:p>
            <a:pPr lvl="1">
              <a:lnSpc>
                <a:spcPct val="200000"/>
              </a:lnSpc>
            </a:pPr>
            <a:r>
              <a:rPr lang="en-US" sz="1800" dirty="0"/>
              <a:t>Most of deaths occur between the ages of 15 – 50 years. </a:t>
            </a:r>
          </a:p>
          <a:p>
            <a:endParaRPr lang="en-US" sz="1300" dirty="0"/>
          </a:p>
        </p:txBody>
      </p:sp>
    </p:spTree>
    <p:extLst>
      <p:ext uri="{BB962C8B-B14F-4D97-AF65-F5344CB8AC3E}">
        <p14:creationId xmlns:p14="http://schemas.microsoft.com/office/powerpoint/2010/main" val="624803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059054" y="299508"/>
            <a:ext cx="5853797" cy="993264"/>
          </a:xfrm>
        </p:spPr>
        <p:txBody>
          <a:bodyPr anchor="b">
            <a:normAutofit/>
          </a:bodyPr>
          <a:lstStyle/>
          <a:p>
            <a:r>
              <a:rPr lang="en-US" sz="5600" dirty="0"/>
              <a:t>Indigenous Youth</a:t>
            </a:r>
          </a:p>
        </p:txBody>
      </p:sp>
      <p:sp>
        <p:nvSpPr>
          <p:cNvPr id="74" name="Rectangle 73">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grass, outdoor, person, little&#10;&#10;Description automatically generated">
            <a:extLst>
              <a:ext uri="{FF2B5EF4-FFF2-40B4-BE49-F238E27FC236}">
                <a16:creationId xmlns:a16="http://schemas.microsoft.com/office/drawing/2014/main" id="{A30BB6DA-2B59-ECF3-F8C5-02B3A793B910}"/>
              </a:ext>
            </a:extLst>
          </p:cNvPr>
          <p:cNvPicPr>
            <a:picLocks noChangeAspect="1"/>
          </p:cNvPicPr>
          <p:nvPr/>
        </p:nvPicPr>
        <p:blipFill rotWithShape="1">
          <a:blip r:embed="rId3"/>
          <a:srcRect r="3" b="10568"/>
          <a:stretch/>
        </p:blipFill>
        <p:spPr>
          <a:xfrm>
            <a:off x="279143" y="299508"/>
            <a:ext cx="2456683" cy="2772397"/>
          </a:xfrm>
          <a:prstGeom prst="rect">
            <a:avLst/>
          </a:prstGeom>
        </p:spPr>
      </p:pic>
      <p:pic>
        <p:nvPicPr>
          <p:cNvPr id="7" name="Picture 6" descr="A picture containing tree, person, outdoor, wearing&#10;&#10;Description automatically generated">
            <a:extLst>
              <a:ext uri="{FF2B5EF4-FFF2-40B4-BE49-F238E27FC236}">
                <a16:creationId xmlns:a16="http://schemas.microsoft.com/office/drawing/2014/main" id="{A114EB5A-057C-02F4-7115-831EE75B393F}"/>
              </a:ext>
            </a:extLst>
          </p:cNvPr>
          <p:cNvPicPr>
            <a:picLocks noChangeAspect="1"/>
          </p:cNvPicPr>
          <p:nvPr/>
        </p:nvPicPr>
        <p:blipFill rotWithShape="1">
          <a:blip r:embed="rId4"/>
          <a:srcRect l="7733" r="3210"/>
          <a:stretch/>
        </p:blipFill>
        <p:spPr>
          <a:xfrm>
            <a:off x="3044085" y="299509"/>
            <a:ext cx="2456683" cy="2772397"/>
          </a:xfrm>
          <a:prstGeom prst="rect">
            <a:avLst/>
          </a:prstGeom>
        </p:spPr>
      </p:pic>
      <p:pic>
        <p:nvPicPr>
          <p:cNvPr id="17" name="Picture 16">
            <a:extLst>
              <a:ext uri="{FF2B5EF4-FFF2-40B4-BE49-F238E27FC236}">
                <a16:creationId xmlns:a16="http://schemas.microsoft.com/office/drawing/2014/main" id="{71F223BA-51EA-456E-07C5-5D5394B11469}"/>
              </a:ext>
            </a:extLst>
          </p:cNvPr>
          <p:cNvPicPr>
            <a:picLocks noChangeAspect="1"/>
          </p:cNvPicPr>
          <p:nvPr/>
        </p:nvPicPr>
        <p:blipFill rotWithShape="1">
          <a:blip r:embed="rId5"/>
          <a:srcRect t="1729" r="2" b="2"/>
          <a:stretch/>
        </p:blipFill>
        <p:spPr>
          <a:xfrm>
            <a:off x="279143" y="3371411"/>
            <a:ext cx="2456683" cy="3187078"/>
          </a:xfrm>
          <a:prstGeom prst="rect">
            <a:avLst/>
          </a:prstGeom>
        </p:spPr>
      </p:pic>
      <p:pic>
        <p:nvPicPr>
          <p:cNvPr id="11" name="Picture 10" descr="A picture containing grass, outdoor, sky, person&#10;&#10;Description automatically generated">
            <a:extLst>
              <a:ext uri="{FF2B5EF4-FFF2-40B4-BE49-F238E27FC236}">
                <a16:creationId xmlns:a16="http://schemas.microsoft.com/office/drawing/2014/main" id="{04F3385B-FE0D-74FC-7A69-BCC75791C559}"/>
              </a:ext>
            </a:extLst>
          </p:cNvPr>
          <p:cNvPicPr>
            <a:picLocks noChangeAspect="1"/>
          </p:cNvPicPr>
          <p:nvPr/>
        </p:nvPicPr>
        <p:blipFill rotWithShape="1">
          <a:blip r:embed="rId6"/>
          <a:srcRect r="1" b="2702"/>
          <a:stretch/>
        </p:blipFill>
        <p:spPr>
          <a:xfrm>
            <a:off x="3044085" y="3371416"/>
            <a:ext cx="2456683" cy="3187077"/>
          </a:xfrm>
          <a:prstGeom prst="rect">
            <a:avLst/>
          </a:prstGeom>
        </p:spPr>
      </p:pic>
      <p:sp>
        <p:nvSpPr>
          <p:cNvPr id="3" name="Content Placeholder 2"/>
          <p:cNvSpPr>
            <a:spLocks noGrp="1"/>
          </p:cNvSpPr>
          <p:nvPr>
            <p:ph idx="1"/>
          </p:nvPr>
        </p:nvSpPr>
        <p:spPr>
          <a:xfrm>
            <a:off x="5980388" y="1429407"/>
            <a:ext cx="5605761" cy="5349461"/>
          </a:xfrm>
        </p:spPr>
        <p:txBody>
          <a:bodyPr anchor="t">
            <a:normAutofit fontScale="92500"/>
          </a:bodyPr>
          <a:lstStyle/>
          <a:p>
            <a:pPr>
              <a:buFont typeface="Arial" panose="020B0604020202020204" pitchFamily="34" charset="0"/>
              <a:buChar char="•"/>
            </a:pPr>
            <a:r>
              <a:rPr lang="en-US" sz="1400" b="0" i="0" dirty="0">
                <a:solidFill>
                  <a:schemeClr val="tx1">
                    <a:alpha val="80000"/>
                  </a:schemeClr>
                </a:solidFill>
                <a:effectLst/>
              </a:rPr>
              <a:t>Suicide is the 2nd leading cause of death – </a:t>
            </a:r>
            <a:r>
              <a:rPr lang="en-US" sz="1400" b="1" i="0" dirty="0">
                <a:solidFill>
                  <a:schemeClr val="tx1">
                    <a:alpha val="80000"/>
                  </a:schemeClr>
                </a:solidFill>
                <a:effectLst/>
              </a:rPr>
              <a:t>2.5 times the national rate</a:t>
            </a:r>
            <a:r>
              <a:rPr lang="en-US" sz="1400" b="0" i="0" dirty="0">
                <a:solidFill>
                  <a:schemeClr val="tx1">
                    <a:alpha val="80000"/>
                  </a:schemeClr>
                </a:solidFill>
                <a:effectLst/>
              </a:rPr>
              <a:t> – in the 15 to 24 age group. In the US, between 1 in 9 and 1 in 5 report attempting suicide each year (CDC).</a:t>
            </a:r>
          </a:p>
          <a:p>
            <a:pPr>
              <a:buFont typeface="Arial" panose="020B0604020202020204" pitchFamily="34" charset="0"/>
              <a:buChar char="•"/>
            </a:pPr>
            <a:r>
              <a:rPr lang="en-US" sz="1400" b="0" i="0" dirty="0">
                <a:solidFill>
                  <a:schemeClr val="tx1">
                    <a:alpha val="80000"/>
                  </a:schemeClr>
                </a:solidFill>
                <a:effectLst/>
              </a:rPr>
              <a:t>Arrested at a rate of three times the national average, and 79% of youth in the Federal Bureau of Prison’s custody</a:t>
            </a:r>
            <a:r>
              <a:rPr lang="en-US" sz="1400" dirty="0">
                <a:solidFill>
                  <a:schemeClr val="tx1">
                    <a:alpha val="80000"/>
                  </a:schemeClr>
                </a:solidFill>
              </a:rPr>
              <a:t> Indigenous </a:t>
            </a:r>
            <a:r>
              <a:rPr lang="en-US" sz="1400" b="0" i="0" dirty="0">
                <a:solidFill>
                  <a:schemeClr val="tx1">
                    <a:alpha val="80000"/>
                  </a:schemeClr>
                </a:solidFill>
                <a:effectLst/>
              </a:rPr>
              <a:t>(</a:t>
            </a:r>
            <a:r>
              <a:rPr lang="en-US" sz="1400" b="0" i="0" strike="noStrike" dirty="0">
                <a:solidFill>
                  <a:schemeClr val="tx1">
                    <a:alpha val="80000"/>
                  </a:schemeClr>
                </a:solidFill>
                <a:effectLst/>
              </a:rPr>
              <a:t>Bureau of Justice Statistics, 2004</a:t>
            </a:r>
            <a:r>
              <a:rPr lang="en-US" sz="1400" b="0" i="0" dirty="0">
                <a:solidFill>
                  <a:schemeClr val="tx1">
                    <a:alpha val="80000"/>
                  </a:schemeClr>
                </a:solidFill>
                <a:effectLst/>
              </a:rPr>
              <a:t>).</a:t>
            </a:r>
          </a:p>
          <a:p>
            <a:pPr>
              <a:buFont typeface="Arial" panose="020B0604020202020204" pitchFamily="34" charset="0"/>
              <a:buChar char="•"/>
            </a:pPr>
            <a:r>
              <a:rPr lang="en-US" sz="1400" b="0" i="0" dirty="0">
                <a:solidFill>
                  <a:schemeClr val="tx1">
                    <a:alpha val="80000"/>
                  </a:schemeClr>
                </a:solidFill>
                <a:effectLst/>
              </a:rPr>
              <a:t>About 90% of all students attend regular public schools and about 8% attend schools administered by the Bureau of Indian Affairs (</a:t>
            </a:r>
            <a:r>
              <a:rPr lang="en-US" sz="1400" b="0" i="0" u="none" strike="noStrike" dirty="0">
                <a:solidFill>
                  <a:schemeClr val="tx1">
                    <a:alpha val="80000"/>
                  </a:schemeClr>
                </a:solidFill>
                <a:effectLst/>
              </a:rPr>
              <a:t>National Indian Education Association Statistics</a:t>
            </a:r>
            <a:r>
              <a:rPr lang="en-US" sz="1400" b="0" i="0" dirty="0">
                <a:solidFill>
                  <a:schemeClr val="tx1">
                    <a:alpha val="80000"/>
                  </a:schemeClr>
                </a:solidFill>
                <a:effectLst/>
              </a:rPr>
              <a:t>).</a:t>
            </a:r>
          </a:p>
          <a:p>
            <a:pPr>
              <a:buFont typeface="Arial" panose="020B0604020202020204" pitchFamily="34" charset="0"/>
              <a:buChar char="•"/>
            </a:pPr>
            <a:r>
              <a:rPr lang="en-US" sz="1400" dirty="0">
                <a:solidFill>
                  <a:schemeClr val="tx1">
                    <a:alpha val="80000"/>
                  </a:schemeClr>
                </a:solidFill>
              </a:rPr>
              <a:t>D</a:t>
            </a:r>
            <a:r>
              <a:rPr lang="en-US" sz="1400" b="0" i="0" dirty="0">
                <a:solidFill>
                  <a:schemeClr val="tx1">
                    <a:alpha val="80000"/>
                  </a:schemeClr>
                </a:solidFill>
                <a:effectLst/>
              </a:rPr>
              <a:t>isproportionately suspended and expelled, representing less than 1% of the student population, but make up 2% of out-of-school suspensions and 3% of expulsions (</a:t>
            </a:r>
            <a:r>
              <a:rPr lang="en-US" sz="1400" b="0" i="0" u="none" strike="noStrike" dirty="0">
                <a:solidFill>
                  <a:schemeClr val="tx1">
                    <a:alpha val="80000"/>
                  </a:schemeClr>
                </a:solidFill>
                <a:effectLst/>
              </a:rPr>
              <a:t>White House Native Youth Report</a:t>
            </a:r>
            <a:r>
              <a:rPr lang="en-US" sz="1400" b="0" i="0" dirty="0">
                <a:solidFill>
                  <a:schemeClr val="tx1">
                    <a:alpha val="80000"/>
                  </a:schemeClr>
                </a:solidFill>
                <a:effectLst/>
              </a:rPr>
              <a:t>).</a:t>
            </a:r>
          </a:p>
          <a:p>
            <a:pPr>
              <a:buFont typeface="Arial" panose="020B0604020202020204" pitchFamily="34" charset="0"/>
              <a:buChar char="•"/>
            </a:pPr>
            <a:r>
              <a:rPr lang="en-US" sz="1400" b="0" i="0" dirty="0">
                <a:solidFill>
                  <a:schemeClr val="tx1">
                    <a:alpha val="80000"/>
                  </a:schemeClr>
                </a:solidFill>
                <a:effectLst/>
              </a:rPr>
              <a:t>The national graduation rate for high school hovers around 79% in comparison to over 94% for white students (includes GED). (</a:t>
            </a:r>
            <a:r>
              <a:rPr lang="en-US" sz="1400" b="0" i="0" u="none" strike="noStrike" dirty="0" err="1">
                <a:solidFill>
                  <a:schemeClr val="tx1">
                    <a:alpha val="80000"/>
                  </a:schemeClr>
                </a:solidFill>
                <a:effectLst/>
              </a:rPr>
              <a:t>Childstats.gov</a:t>
            </a:r>
            <a:r>
              <a:rPr lang="en-US" sz="1400" b="0" i="0" dirty="0">
                <a:solidFill>
                  <a:schemeClr val="tx1">
                    <a:alpha val="80000"/>
                  </a:schemeClr>
                </a:solidFill>
                <a:effectLst/>
              </a:rPr>
              <a:t>).</a:t>
            </a:r>
          </a:p>
          <a:p>
            <a:pPr>
              <a:buFont typeface="Arial" panose="020B0604020202020204" pitchFamily="34" charset="0"/>
              <a:buChar char="•"/>
            </a:pPr>
            <a:r>
              <a:rPr lang="en-US" sz="1400" b="0" i="0" dirty="0">
                <a:solidFill>
                  <a:schemeClr val="tx1">
                    <a:alpha val="80000"/>
                  </a:schemeClr>
                </a:solidFill>
                <a:effectLst/>
              </a:rPr>
              <a:t>The </a:t>
            </a:r>
            <a:r>
              <a:rPr lang="en-US" sz="1400" b="0" i="0" u="none" strike="noStrike" dirty="0">
                <a:solidFill>
                  <a:schemeClr val="tx1">
                    <a:alpha val="80000"/>
                  </a:schemeClr>
                </a:solidFill>
                <a:effectLst/>
              </a:rPr>
              <a:t>National Indian Child Welfare Association</a:t>
            </a:r>
            <a:r>
              <a:rPr lang="en-US" sz="1400" b="0" i="0" dirty="0">
                <a:solidFill>
                  <a:schemeClr val="tx1">
                    <a:alpha val="80000"/>
                  </a:schemeClr>
                </a:solidFill>
                <a:effectLst/>
              </a:rPr>
              <a:t> reports that indigenous children are </a:t>
            </a:r>
            <a:r>
              <a:rPr lang="en-US" sz="1400" b="1" i="0" dirty="0">
                <a:solidFill>
                  <a:schemeClr val="tx1">
                    <a:alpha val="80000"/>
                  </a:schemeClr>
                </a:solidFill>
                <a:effectLst/>
              </a:rPr>
              <a:t>overrepresented in foster care</a:t>
            </a:r>
            <a:r>
              <a:rPr lang="en-US" sz="1400" b="0" i="0" dirty="0">
                <a:solidFill>
                  <a:schemeClr val="tx1">
                    <a:alpha val="80000"/>
                  </a:schemeClr>
                </a:solidFill>
                <a:effectLst/>
              </a:rPr>
              <a:t> – at more than 2.4 times the general population – and 2 to 4 times the expected level are awaiting adoption.</a:t>
            </a:r>
          </a:p>
          <a:p>
            <a:pPr>
              <a:buFont typeface="Arial" panose="020B0604020202020204" pitchFamily="34" charset="0"/>
              <a:buChar char="•"/>
            </a:pPr>
            <a:r>
              <a:rPr lang="en-US" sz="1400" dirty="0">
                <a:solidFill>
                  <a:schemeClr val="tx1">
                    <a:alpha val="80000"/>
                  </a:schemeClr>
                </a:solidFill>
              </a:rPr>
              <a:t>H</a:t>
            </a:r>
            <a:r>
              <a:rPr lang="en-US" sz="1400" b="0" i="0" dirty="0">
                <a:solidFill>
                  <a:schemeClr val="tx1">
                    <a:alpha val="80000"/>
                  </a:schemeClr>
                </a:solidFill>
                <a:effectLst/>
              </a:rPr>
              <a:t>ave the 3rd highest rate of victimization at 11.6 per 1,000 children of the same race or ethnicity. In 2009, 7,335</a:t>
            </a:r>
            <a:r>
              <a:rPr lang="en-US" sz="1400" dirty="0">
                <a:solidFill>
                  <a:schemeClr val="tx1">
                    <a:alpha val="80000"/>
                  </a:schemeClr>
                </a:solidFill>
              </a:rPr>
              <a:t> </a:t>
            </a:r>
            <a:r>
              <a:rPr lang="en-US" sz="1400" b="0" i="0" dirty="0">
                <a:solidFill>
                  <a:schemeClr val="tx1">
                    <a:alpha val="80000"/>
                  </a:schemeClr>
                </a:solidFill>
                <a:effectLst/>
              </a:rPr>
              <a:t>were victims of child maltreatment (</a:t>
            </a:r>
            <a:r>
              <a:rPr lang="en-US" sz="1400" b="0" i="0" u="none" strike="noStrike" dirty="0">
                <a:solidFill>
                  <a:schemeClr val="tx1">
                    <a:alpha val="80000"/>
                  </a:schemeClr>
                </a:solidFill>
                <a:effectLst/>
              </a:rPr>
              <a:t>NICWA</a:t>
            </a:r>
            <a:r>
              <a:rPr lang="en-US" sz="1400" b="0" i="0" dirty="0">
                <a:solidFill>
                  <a:schemeClr val="tx1">
                    <a:alpha val="80000"/>
                  </a:schemeClr>
                </a:solidFill>
                <a:effectLst/>
              </a:rPr>
              <a:t>).</a:t>
            </a:r>
          </a:p>
          <a:p>
            <a:pPr>
              <a:buFont typeface="Arial" panose="020B0604020202020204" pitchFamily="34" charset="0"/>
              <a:buChar char="•"/>
            </a:pPr>
            <a:r>
              <a:rPr lang="en-US" sz="1400" b="0" i="0" dirty="0">
                <a:solidFill>
                  <a:schemeClr val="tx1">
                    <a:alpha val="80000"/>
                  </a:schemeClr>
                </a:solidFill>
                <a:effectLst/>
              </a:rPr>
              <a:t>In 2013, the rate of death among infants was the second-lowest among ethnic groups, at 401 per 100,000. However, Indigenous peoples had the </a:t>
            </a:r>
            <a:r>
              <a:rPr lang="en-US" sz="1400" dirty="0">
                <a:solidFill>
                  <a:schemeClr val="tx1">
                    <a:alpha val="80000"/>
                  </a:schemeClr>
                </a:solidFill>
              </a:rPr>
              <a:t>2</a:t>
            </a:r>
            <a:r>
              <a:rPr lang="en-US" sz="1400" baseline="30000" dirty="0">
                <a:solidFill>
                  <a:schemeClr val="tx1">
                    <a:alpha val="80000"/>
                  </a:schemeClr>
                </a:solidFill>
              </a:rPr>
              <a:t>nd</a:t>
            </a:r>
            <a:r>
              <a:rPr lang="en-US" sz="1400" dirty="0">
                <a:solidFill>
                  <a:schemeClr val="tx1">
                    <a:alpha val="80000"/>
                  </a:schemeClr>
                </a:solidFill>
              </a:rPr>
              <a:t> </a:t>
            </a:r>
            <a:r>
              <a:rPr lang="en-US" sz="1400" b="0" i="0" dirty="0">
                <a:solidFill>
                  <a:schemeClr val="tx1">
                    <a:alpha val="80000"/>
                  </a:schemeClr>
                </a:solidFill>
                <a:effectLst/>
              </a:rPr>
              <a:t>highest death rate for children ages 1 to 4 and 15 to 19. (</a:t>
            </a:r>
            <a:r>
              <a:rPr lang="en-US" sz="1400" b="0" i="0" u="none" strike="noStrike" dirty="0" err="1">
                <a:solidFill>
                  <a:schemeClr val="tx1">
                    <a:alpha val="80000"/>
                  </a:schemeClr>
                </a:solidFill>
                <a:effectLst/>
              </a:rPr>
              <a:t>childtrends.org</a:t>
            </a:r>
            <a:r>
              <a:rPr lang="en-US" sz="1400" b="0" i="0" dirty="0">
                <a:solidFill>
                  <a:schemeClr val="tx1">
                    <a:alpha val="80000"/>
                  </a:schemeClr>
                </a:solidFill>
                <a:effectLst/>
              </a:rPr>
              <a:t>)</a:t>
            </a:r>
          </a:p>
          <a:p>
            <a:endParaRPr lang="en-US" sz="800" dirty="0">
              <a:solidFill>
                <a:schemeClr val="tx1">
                  <a:alpha val="80000"/>
                </a:schemeClr>
              </a:solidFill>
            </a:endParaRPr>
          </a:p>
          <a:p>
            <a:pPr marL="0" indent="0">
              <a:buNone/>
            </a:pPr>
            <a:endParaRPr lang="en-US" sz="800" dirty="0">
              <a:solidFill>
                <a:schemeClr val="tx1">
                  <a:alpha val="80000"/>
                </a:schemeClr>
              </a:solidFill>
            </a:endParaRPr>
          </a:p>
          <a:p>
            <a:endParaRPr lang="en-US" sz="800" dirty="0">
              <a:solidFill>
                <a:schemeClr val="tx1">
                  <a:alpha val="80000"/>
                </a:schemeClr>
              </a:solidFill>
            </a:endParaRPr>
          </a:p>
        </p:txBody>
      </p:sp>
      <p:cxnSp>
        <p:nvCxnSpPr>
          <p:cNvPr id="76" name="Straight Connector 75">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199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9BA15-C5B2-5147-A278-B6183A96D1A0}"/>
              </a:ext>
            </a:extLst>
          </p:cNvPr>
          <p:cNvSpPr>
            <a:spLocks noGrp="1"/>
          </p:cNvSpPr>
          <p:nvPr>
            <p:ph type="title"/>
          </p:nvPr>
        </p:nvSpPr>
        <p:spPr>
          <a:xfrm>
            <a:off x="-3499" y="1274921"/>
            <a:ext cx="4738060" cy="2667159"/>
          </a:xfrm>
        </p:spPr>
        <p:txBody>
          <a:bodyPr vert="horz" lIns="91440" tIns="45720" rIns="91440" bIns="45720" rtlCol="0" anchor="b">
            <a:normAutofit/>
          </a:bodyPr>
          <a:lstStyle/>
          <a:p>
            <a:pPr algn="ctr"/>
            <a:r>
              <a:rPr lang="en-US" sz="2000" dirty="0"/>
              <a:t>A disproportionate number of Native patients…</a:t>
            </a:r>
            <a:br>
              <a:rPr lang="en-US" sz="2000" dirty="0"/>
            </a:br>
            <a:br>
              <a:rPr lang="en-US" sz="2000" dirty="0"/>
            </a:br>
            <a:r>
              <a:rPr lang="en-US" sz="2000" kern="1200" dirty="0">
                <a:latin typeface="+mj-lt"/>
                <a:ea typeface="+mj-ea"/>
                <a:cs typeface="+mj-cs"/>
              </a:rPr>
              <a:t>A disproportionate number of families…</a:t>
            </a:r>
          </a:p>
        </p:txBody>
      </p:sp>
      <p:pic>
        <p:nvPicPr>
          <p:cNvPr id="4" name="Content Placeholder 4" descr="Chart, bar chart&#10;&#10;Description automatically generated">
            <a:extLst>
              <a:ext uri="{FF2B5EF4-FFF2-40B4-BE49-F238E27FC236}">
                <a16:creationId xmlns:a16="http://schemas.microsoft.com/office/drawing/2014/main" id="{E0DE377C-A4D9-4B4F-B7CC-D272FC06CE0B}"/>
              </a:ext>
            </a:extLst>
          </p:cNvPr>
          <p:cNvPicPr>
            <a:picLocks noGrp="1" noChangeAspect="1"/>
          </p:cNvPicPr>
          <p:nvPr>
            <p:ph idx="1"/>
          </p:nvPr>
        </p:nvPicPr>
        <p:blipFill>
          <a:blip r:embed="rId3"/>
          <a:stretch>
            <a:fillRect/>
          </a:stretch>
        </p:blipFill>
        <p:spPr>
          <a:xfrm>
            <a:off x="4734561" y="1274922"/>
            <a:ext cx="6868159" cy="4252118"/>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p:spPr>
      </p:pic>
    </p:spTree>
    <p:extLst>
      <p:ext uri="{BB962C8B-B14F-4D97-AF65-F5344CB8AC3E}">
        <p14:creationId xmlns:p14="http://schemas.microsoft.com/office/powerpoint/2010/main" val="626377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2164" y="900814"/>
            <a:ext cx="759618" cy="5710965"/>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144437" y="633165"/>
            <a:ext cx="482654" cy="5521414"/>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4621" y="636723"/>
            <a:ext cx="4000062" cy="525779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31A1DFC-4FE0-8E4D-AD5E-C82DD0897C48}"/>
              </a:ext>
            </a:extLst>
          </p:cNvPr>
          <p:cNvSpPr>
            <a:spLocks noGrp="1"/>
          </p:cNvSpPr>
          <p:nvPr>
            <p:ph type="title"/>
          </p:nvPr>
        </p:nvSpPr>
        <p:spPr>
          <a:xfrm>
            <a:off x="934872" y="982272"/>
            <a:ext cx="3388419" cy="4560970"/>
          </a:xfrm>
        </p:spPr>
        <p:txBody>
          <a:bodyPr>
            <a:normAutofit/>
          </a:bodyPr>
          <a:lstStyle/>
          <a:p>
            <a:r>
              <a:rPr lang="en-US" sz="4000">
                <a:solidFill>
                  <a:srgbClr val="FFFFFF"/>
                </a:solidFill>
              </a:rPr>
              <a:t>Objectives</a:t>
            </a:r>
          </a:p>
        </p:txBody>
      </p:sp>
      <p:sp>
        <p:nvSpPr>
          <p:cNvPr id="25"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901782" y="1352302"/>
            <a:ext cx="6655597" cy="525164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Content Placeholder 2">
            <a:extLst>
              <a:ext uri="{FF2B5EF4-FFF2-40B4-BE49-F238E27FC236}">
                <a16:creationId xmlns:a16="http://schemas.microsoft.com/office/drawing/2014/main" id="{A43CD7DE-FE70-1D45-BFE0-6E7DA364AAC7}"/>
              </a:ext>
            </a:extLst>
          </p:cNvPr>
          <p:cNvSpPr>
            <a:spLocks noGrp="1"/>
          </p:cNvSpPr>
          <p:nvPr>
            <p:ph idx="1"/>
          </p:nvPr>
        </p:nvSpPr>
        <p:spPr>
          <a:xfrm>
            <a:off x="5221862" y="1719618"/>
            <a:ext cx="5948831" cy="4689203"/>
          </a:xfrm>
        </p:spPr>
        <p:txBody>
          <a:bodyPr anchor="ctr">
            <a:normAutofit fontScale="92500" lnSpcReduction="10000"/>
          </a:bodyPr>
          <a:lstStyle/>
          <a:p>
            <a:r>
              <a:rPr lang="en-US" sz="2400" dirty="0">
                <a:solidFill>
                  <a:srgbClr val="FEFFFF"/>
                </a:solidFill>
              </a:rPr>
              <a:t>Be able to define culture</a:t>
            </a:r>
          </a:p>
          <a:p>
            <a:pPr marL="0" indent="0">
              <a:buNone/>
            </a:pPr>
            <a:endParaRPr lang="en-US" sz="2400" dirty="0">
              <a:solidFill>
                <a:srgbClr val="FEFFFF"/>
              </a:solidFill>
            </a:endParaRPr>
          </a:p>
          <a:p>
            <a:r>
              <a:rPr lang="en-US" sz="2400" dirty="0">
                <a:solidFill>
                  <a:srgbClr val="FEFFFF"/>
                </a:solidFill>
              </a:rPr>
              <a:t>Recognize your own culture and potential impacts</a:t>
            </a:r>
          </a:p>
          <a:p>
            <a:pPr marL="0" indent="0">
              <a:buNone/>
            </a:pPr>
            <a:endParaRPr lang="en-US" sz="2400" dirty="0">
              <a:solidFill>
                <a:srgbClr val="FEFFFF"/>
              </a:solidFill>
            </a:endParaRPr>
          </a:p>
          <a:p>
            <a:r>
              <a:rPr lang="en-US" sz="2400" dirty="0">
                <a:solidFill>
                  <a:srgbClr val="FEFFFF"/>
                </a:solidFill>
              </a:rPr>
              <a:t>Understand historical impact on Indigenous people that led to </a:t>
            </a:r>
            <a:r>
              <a:rPr lang="en-US" sz="2400">
                <a:solidFill>
                  <a:srgbClr val="FEFFFF"/>
                </a:solidFill>
              </a:rPr>
              <a:t>intergenerational trauma.</a:t>
            </a:r>
            <a:endParaRPr lang="en-US" sz="2400" dirty="0">
              <a:solidFill>
                <a:srgbClr val="FEFFFF"/>
              </a:solidFill>
            </a:endParaRPr>
          </a:p>
          <a:p>
            <a:pPr marL="0" indent="0">
              <a:buNone/>
            </a:pPr>
            <a:endParaRPr lang="en-US" sz="2400" dirty="0">
              <a:solidFill>
                <a:srgbClr val="FEFFFF"/>
              </a:solidFill>
            </a:endParaRPr>
          </a:p>
          <a:p>
            <a:r>
              <a:rPr lang="en-US" sz="2400" dirty="0">
                <a:solidFill>
                  <a:srgbClr val="FEFFFF"/>
                </a:solidFill>
              </a:rPr>
              <a:t>List 3 high-risk factors of Indigenous Americans </a:t>
            </a:r>
          </a:p>
          <a:p>
            <a:pPr marL="0" indent="0">
              <a:buNone/>
            </a:pPr>
            <a:endParaRPr lang="en-US" sz="2400" dirty="0">
              <a:solidFill>
                <a:srgbClr val="FEFFFF"/>
              </a:solidFill>
            </a:endParaRPr>
          </a:p>
          <a:p>
            <a:r>
              <a:rPr lang="en-US" sz="2400" dirty="0">
                <a:solidFill>
                  <a:srgbClr val="FEFFFF"/>
                </a:solidFill>
              </a:rPr>
              <a:t>List 3 rituals that are sacred during end-of-life care. </a:t>
            </a:r>
          </a:p>
          <a:p>
            <a:endParaRPr lang="en-US" sz="2400" dirty="0">
              <a:solidFill>
                <a:srgbClr val="FEFFFF"/>
              </a:solidFill>
            </a:endParaRPr>
          </a:p>
        </p:txBody>
      </p:sp>
    </p:spTree>
    <p:extLst>
      <p:ext uri="{BB962C8B-B14F-4D97-AF65-F5344CB8AC3E}">
        <p14:creationId xmlns:p14="http://schemas.microsoft.com/office/powerpoint/2010/main" val="3373839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597"/>
            <a:ext cx="9392421" cy="1330841"/>
          </a:xfrm>
        </p:spPr>
        <p:txBody>
          <a:bodyPr>
            <a:normAutofit/>
          </a:bodyPr>
          <a:lstStyle/>
          <a:p>
            <a:r>
              <a:rPr lang="en-US"/>
              <a:t>Indian Health Services </a:t>
            </a:r>
          </a:p>
        </p:txBody>
      </p:sp>
      <p:sp>
        <p:nvSpPr>
          <p:cNvPr id="3" name="Content Placeholder 2"/>
          <p:cNvSpPr>
            <a:spLocks noGrp="1"/>
          </p:cNvSpPr>
          <p:nvPr>
            <p:ph idx="1"/>
          </p:nvPr>
        </p:nvSpPr>
        <p:spPr>
          <a:xfrm>
            <a:off x="128588" y="2198362"/>
            <a:ext cx="5967412" cy="3917773"/>
          </a:xfrm>
        </p:spPr>
        <p:txBody>
          <a:bodyPr>
            <a:normAutofit/>
          </a:bodyPr>
          <a:lstStyle/>
          <a:p>
            <a:r>
              <a:rPr lang="en-US" sz="1900" dirty="0"/>
              <a:t>“Health Services provided by the federal government for Indian people are not a gift. They are the result of business arrangements between two parties that resulted in a pre-paid health plan. The health plan was prepaid by cession for their entire lands</a:t>
            </a:r>
            <a:r>
              <a:rPr lang="mr-IN" sz="1900" dirty="0"/>
              <a:t>…</a:t>
            </a:r>
            <a:r>
              <a:rPr lang="en-US" sz="1900" dirty="0"/>
              <a:t>”</a:t>
            </a:r>
          </a:p>
          <a:p>
            <a:endParaRPr lang="en-US" sz="1900" dirty="0"/>
          </a:p>
          <a:p>
            <a:r>
              <a:rPr lang="en-US" sz="1900" dirty="0"/>
              <a:t>Insurance coverage in 2010</a:t>
            </a:r>
          </a:p>
          <a:p>
            <a:pPr lvl="1"/>
            <a:r>
              <a:rPr lang="en-US" sz="1900" dirty="0"/>
              <a:t>36% of IA had private health insurance coverage</a:t>
            </a:r>
          </a:p>
          <a:p>
            <a:pPr lvl="1"/>
            <a:r>
              <a:rPr lang="en-US" sz="1900" dirty="0"/>
              <a:t>24% relied on Medicaid coverage</a:t>
            </a:r>
          </a:p>
          <a:p>
            <a:pPr lvl="1"/>
            <a:r>
              <a:rPr lang="en-US" sz="1900" dirty="0"/>
              <a:t>33% had no health insurance coverage</a:t>
            </a:r>
          </a:p>
        </p:txBody>
      </p:sp>
      <p:pic>
        <p:nvPicPr>
          <p:cNvPr id="6" name="Picture 5" descr="Diagram&#10;&#10;Description automatically generated">
            <a:extLst>
              <a:ext uri="{FF2B5EF4-FFF2-40B4-BE49-F238E27FC236}">
                <a16:creationId xmlns:a16="http://schemas.microsoft.com/office/drawing/2014/main" id="{398C0E2C-D543-30B5-158D-62CE459C422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719367" y="2225283"/>
            <a:ext cx="4788505" cy="3675177"/>
          </a:xfrm>
          <a:prstGeom prst="rect">
            <a:avLst/>
          </a:prstGeom>
        </p:spPr>
      </p:pic>
      <p:sp>
        <p:nvSpPr>
          <p:cNvPr id="26" name="Freeform: Shape 22">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7886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821940F-7A1D-4ACC-85B4-A932898A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16674508-81D3-48CF-96BF-7FC60EAA57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741994" cy="6858000"/>
          </a:xfrm>
          <a:custGeom>
            <a:avLst/>
            <a:gdLst>
              <a:gd name="connsiteX0" fmla="*/ 0 w 6568309"/>
              <a:gd name="connsiteY0" fmla="*/ 0 h 6858000"/>
              <a:gd name="connsiteX1" fmla="*/ 362841 w 6568309"/>
              <a:gd name="connsiteY1" fmla="*/ 0 h 6858000"/>
              <a:gd name="connsiteX2" fmla="*/ 523269 w 6568309"/>
              <a:gd name="connsiteY2" fmla="*/ 0 h 6858000"/>
              <a:gd name="connsiteX3" fmla="*/ 1343025 w 6568309"/>
              <a:gd name="connsiteY3" fmla="*/ 0 h 6858000"/>
              <a:gd name="connsiteX4" fmla="*/ 1705866 w 6568309"/>
              <a:gd name="connsiteY4" fmla="*/ 0 h 6858000"/>
              <a:gd name="connsiteX5" fmla="*/ 1866294 w 6568309"/>
              <a:gd name="connsiteY5" fmla="*/ 0 h 6858000"/>
              <a:gd name="connsiteX6" fmla="*/ 5225154 w 6568309"/>
              <a:gd name="connsiteY6" fmla="*/ 0 h 6858000"/>
              <a:gd name="connsiteX7" fmla="*/ 6568179 w 6568309"/>
              <a:gd name="connsiteY7" fmla="*/ 0 h 6858000"/>
              <a:gd name="connsiteX8" fmla="*/ 6568309 w 6568309"/>
              <a:gd name="connsiteY8" fmla="*/ 1 h 6858000"/>
              <a:gd name="connsiteX9" fmla="*/ 6562951 w 6568309"/>
              <a:gd name="connsiteY9" fmla="*/ 30700 h 6858000"/>
              <a:gd name="connsiteX10" fmla="*/ 6547446 w 6568309"/>
              <a:gd name="connsiteY10" fmla="*/ 310025 h 6858000"/>
              <a:gd name="connsiteX11" fmla="*/ 6558316 w 6568309"/>
              <a:gd name="connsiteY11" fmla="*/ 443960 h 6858000"/>
              <a:gd name="connsiteX12" fmla="*/ 6528896 w 6568309"/>
              <a:gd name="connsiteY12" fmla="*/ 642659 h 6858000"/>
              <a:gd name="connsiteX13" fmla="*/ 6523095 w 6568309"/>
              <a:gd name="connsiteY13" fmla="*/ 673307 h 6858000"/>
              <a:gd name="connsiteX14" fmla="*/ 6496169 w 6568309"/>
              <a:gd name="connsiteY14" fmla="*/ 839641 h 6858000"/>
              <a:gd name="connsiteX15" fmla="*/ 6450789 w 6568309"/>
              <a:gd name="connsiteY15" fmla="*/ 958357 h 6858000"/>
              <a:gd name="connsiteX16" fmla="*/ 6453996 w 6568309"/>
              <a:gd name="connsiteY16" fmla="*/ 963398 h 6858000"/>
              <a:gd name="connsiteX17" fmla="*/ 6419467 w 6568309"/>
              <a:gd name="connsiteY17" fmla="*/ 1117169 h 6858000"/>
              <a:gd name="connsiteX18" fmla="*/ 6417348 w 6568309"/>
              <a:gd name="connsiteY18" fmla="*/ 1144352 h 6858000"/>
              <a:gd name="connsiteX19" fmla="*/ 6418473 w 6568309"/>
              <a:gd name="connsiteY19" fmla="*/ 1164484 h 6858000"/>
              <a:gd name="connsiteX20" fmla="*/ 6406979 w 6568309"/>
              <a:gd name="connsiteY20" fmla="*/ 1213829 h 6858000"/>
              <a:gd name="connsiteX21" fmla="*/ 6381928 w 6568309"/>
              <a:gd name="connsiteY21" fmla="*/ 1294823 h 6858000"/>
              <a:gd name="connsiteX22" fmla="*/ 6377948 w 6568309"/>
              <a:gd name="connsiteY22" fmla="*/ 1312193 h 6858000"/>
              <a:gd name="connsiteX23" fmla="*/ 6379894 w 6568309"/>
              <a:gd name="connsiteY23" fmla="*/ 1327626 h 6858000"/>
              <a:gd name="connsiteX24" fmla="*/ 6385024 w 6568309"/>
              <a:gd name="connsiteY24" fmla="*/ 1331644 h 6858000"/>
              <a:gd name="connsiteX25" fmla="*/ 6383696 w 6568309"/>
              <a:gd name="connsiteY25" fmla="*/ 1341276 h 6858000"/>
              <a:gd name="connsiteX26" fmla="*/ 6384464 w 6568309"/>
              <a:gd name="connsiteY26" fmla="*/ 1343945 h 6858000"/>
              <a:gd name="connsiteX27" fmla="*/ 6387748 w 6568309"/>
              <a:gd name="connsiteY27" fmla="*/ 1359134 h 6858000"/>
              <a:gd name="connsiteX28" fmla="*/ 6364157 w 6568309"/>
              <a:gd name="connsiteY28" fmla="*/ 1427803 h 6858000"/>
              <a:gd name="connsiteX29" fmla="*/ 6335874 w 6568309"/>
              <a:gd name="connsiteY29" fmla="*/ 1540278 h 6858000"/>
              <a:gd name="connsiteX30" fmla="*/ 6331892 w 6568309"/>
              <a:gd name="connsiteY30" fmla="*/ 1547262 h 6858000"/>
              <a:gd name="connsiteX31" fmla="*/ 6332744 w 6568309"/>
              <a:gd name="connsiteY31" fmla="*/ 1577056 h 6858000"/>
              <a:gd name="connsiteX32" fmla="*/ 6333604 w 6568309"/>
              <a:gd name="connsiteY32" fmla="*/ 1595898 h 6858000"/>
              <a:gd name="connsiteX33" fmla="*/ 6324749 w 6568309"/>
              <a:gd name="connsiteY33" fmla="*/ 1703726 h 6858000"/>
              <a:gd name="connsiteX34" fmla="*/ 6329594 w 6568309"/>
              <a:gd name="connsiteY34" fmla="*/ 1809535 h 6858000"/>
              <a:gd name="connsiteX35" fmla="*/ 6329062 w 6568309"/>
              <a:gd name="connsiteY35" fmla="*/ 2018310 h 6858000"/>
              <a:gd name="connsiteX36" fmla="*/ 6321735 w 6568309"/>
              <a:gd name="connsiteY36" fmla="*/ 2071355 h 6858000"/>
              <a:gd name="connsiteX37" fmla="*/ 6322678 w 6568309"/>
              <a:gd name="connsiteY37" fmla="*/ 2141166 h 6858000"/>
              <a:gd name="connsiteX38" fmla="*/ 6321340 w 6568309"/>
              <a:gd name="connsiteY38" fmla="*/ 2154548 h 6858000"/>
              <a:gd name="connsiteX39" fmla="*/ 6316582 w 6568309"/>
              <a:gd name="connsiteY39" fmla="*/ 2158153 h 6858000"/>
              <a:gd name="connsiteX40" fmla="*/ 6311428 w 6568309"/>
              <a:gd name="connsiteY40" fmla="*/ 2178174 h 6858000"/>
              <a:gd name="connsiteX41" fmla="*/ 6310192 w 6568309"/>
              <a:gd name="connsiteY41" fmla="*/ 2202858 h 6858000"/>
              <a:gd name="connsiteX42" fmla="*/ 6309211 w 6568309"/>
              <a:gd name="connsiteY42" fmla="*/ 2320214 h 6858000"/>
              <a:gd name="connsiteX43" fmla="*/ 6300151 w 6568309"/>
              <a:gd name="connsiteY43" fmla="*/ 2417011 h 6858000"/>
              <a:gd name="connsiteX44" fmla="*/ 6295176 w 6568309"/>
              <a:gd name="connsiteY44" fmla="*/ 2454207 h 6858000"/>
              <a:gd name="connsiteX45" fmla="*/ 6293727 w 6568309"/>
              <a:gd name="connsiteY45" fmla="*/ 2487203 h 6858000"/>
              <a:gd name="connsiteX46" fmla="*/ 6285477 w 6568309"/>
              <a:gd name="connsiteY46" fmla="*/ 2512282 h 6858000"/>
              <a:gd name="connsiteX47" fmla="*/ 6286205 w 6568309"/>
              <a:gd name="connsiteY47" fmla="*/ 2514318 h 6858000"/>
              <a:gd name="connsiteX48" fmla="*/ 6304629 w 6568309"/>
              <a:gd name="connsiteY48" fmla="*/ 2574334 h 6858000"/>
              <a:gd name="connsiteX49" fmla="*/ 6303842 w 6568309"/>
              <a:gd name="connsiteY49" fmla="*/ 2579877 h 6858000"/>
              <a:gd name="connsiteX50" fmla="*/ 6303953 w 6568309"/>
              <a:gd name="connsiteY50" fmla="*/ 2608928 h 6858000"/>
              <a:gd name="connsiteX51" fmla="*/ 6303530 w 6568309"/>
              <a:gd name="connsiteY51" fmla="*/ 2613111 h 6858000"/>
              <a:gd name="connsiteX52" fmla="*/ 6297474 w 6568309"/>
              <a:gd name="connsiteY52" fmla="*/ 2621996 h 6858000"/>
              <a:gd name="connsiteX53" fmla="*/ 6299263 w 6568309"/>
              <a:gd name="connsiteY53" fmla="*/ 2634265 h 6858000"/>
              <a:gd name="connsiteX54" fmla="*/ 6293065 w 6568309"/>
              <a:gd name="connsiteY54" fmla="*/ 2647237 h 6858000"/>
              <a:gd name="connsiteX55" fmla="*/ 6297496 w 6568309"/>
              <a:gd name="connsiteY55" fmla="*/ 2650786 h 6858000"/>
              <a:gd name="connsiteX56" fmla="*/ 6301708 w 6568309"/>
              <a:gd name="connsiteY56" fmla="*/ 2661993 h 6858000"/>
              <a:gd name="connsiteX57" fmla="*/ 6295884 w 6568309"/>
              <a:gd name="connsiteY57" fmla="*/ 2670949 h 6858000"/>
              <a:gd name="connsiteX58" fmla="*/ 6291714 w 6568309"/>
              <a:gd name="connsiteY58" fmla="*/ 2690255 h 6858000"/>
              <a:gd name="connsiteX59" fmla="*/ 6292327 w 6568309"/>
              <a:gd name="connsiteY59" fmla="*/ 2695683 h 6858000"/>
              <a:gd name="connsiteX60" fmla="*/ 6284410 w 6568309"/>
              <a:gd name="connsiteY60" fmla="*/ 2713964 h 6858000"/>
              <a:gd name="connsiteX61" fmla="*/ 6280410 w 6568309"/>
              <a:gd name="connsiteY61" fmla="*/ 2730175 h 6858000"/>
              <a:gd name="connsiteX62" fmla="*/ 6288082 w 6568309"/>
              <a:gd name="connsiteY62" fmla="*/ 2763497 h 6858000"/>
              <a:gd name="connsiteX63" fmla="*/ 6260924 w 6568309"/>
              <a:gd name="connsiteY63" fmla="*/ 3051539 h 6858000"/>
              <a:gd name="connsiteX64" fmla="*/ 6210151 w 6568309"/>
              <a:gd name="connsiteY64" fmla="*/ 3335396 h 6858000"/>
              <a:gd name="connsiteX65" fmla="*/ 6212034 w 6568309"/>
              <a:gd name="connsiteY65" fmla="*/ 3456509 h 6858000"/>
              <a:gd name="connsiteX66" fmla="*/ 6197490 w 6568309"/>
              <a:gd name="connsiteY66" fmla="*/ 3531827 h 6858000"/>
              <a:gd name="connsiteX67" fmla="*/ 6208018 w 6568309"/>
              <a:gd name="connsiteY67" fmla="*/ 3570877 h 6858000"/>
              <a:gd name="connsiteX68" fmla="*/ 6205920 w 6568309"/>
              <a:gd name="connsiteY68" fmla="*/ 3583849 h 6858000"/>
              <a:gd name="connsiteX69" fmla="*/ 6199616 w 6568309"/>
              <a:gd name="connsiteY69" fmla="*/ 3592763 h 6858000"/>
              <a:gd name="connsiteX70" fmla="*/ 6181288 w 6568309"/>
              <a:gd name="connsiteY70" fmla="*/ 3653485 h 6858000"/>
              <a:gd name="connsiteX71" fmla="*/ 6175963 w 6568309"/>
              <a:gd name="connsiteY71" fmla="*/ 3670528 h 6858000"/>
              <a:gd name="connsiteX72" fmla="*/ 6176722 w 6568309"/>
              <a:gd name="connsiteY72" fmla="*/ 3685990 h 6858000"/>
              <a:gd name="connsiteX73" fmla="*/ 6181549 w 6568309"/>
              <a:gd name="connsiteY73" fmla="*/ 3690283 h 6858000"/>
              <a:gd name="connsiteX74" fmla="*/ 6179476 w 6568309"/>
              <a:gd name="connsiteY74" fmla="*/ 3699787 h 6858000"/>
              <a:gd name="connsiteX75" fmla="*/ 6180040 w 6568309"/>
              <a:gd name="connsiteY75" fmla="*/ 3702486 h 6858000"/>
              <a:gd name="connsiteX76" fmla="*/ 6182155 w 6568309"/>
              <a:gd name="connsiteY76" fmla="*/ 3717784 h 6858000"/>
              <a:gd name="connsiteX77" fmla="*/ 6158980 w 6568309"/>
              <a:gd name="connsiteY77" fmla="*/ 3746229 h 6858000"/>
              <a:gd name="connsiteX78" fmla="*/ 6096049 w 6568309"/>
              <a:gd name="connsiteY78" fmla="*/ 3924910 h 6858000"/>
              <a:gd name="connsiteX79" fmla="*/ 6069712 w 6568309"/>
              <a:gd name="connsiteY79" fmla="*/ 3989353 h 6858000"/>
              <a:gd name="connsiteX80" fmla="*/ 6067330 w 6568309"/>
              <a:gd name="connsiteY80" fmla="*/ 4033899 h 6858000"/>
              <a:gd name="connsiteX81" fmla="*/ 6061081 w 6568309"/>
              <a:gd name="connsiteY81" fmla="*/ 4142250 h 6858000"/>
              <a:gd name="connsiteX82" fmla="*/ 6042858 w 6568309"/>
              <a:gd name="connsiteY82" fmla="*/ 4329442 h 6858000"/>
              <a:gd name="connsiteX83" fmla="*/ 6034182 w 6568309"/>
              <a:gd name="connsiteY83" fmla="*/ 4456184 h 6858000"/>
              <a:gd name="connsiteX84" fmla="*/ 6029178 w 6568309"/>
              <a:gd name="connsiteY84" fmla="*/ 4468478 h 6858000"/>
              <a:gd name="connsiteX85" fmla="*/ 6029974 w 6568309"/>
              <a:gd name="connsiteY85" fmla="*/ 4469862 h 6858000"/>
              <a:gd name="connsiteX86" fmla="*/ 6028340 w 6568309"/>
              <a:gd name="connsiteY86" fmla="*/ 4483797 h 6858000"/>
              <a:gd name="connsiteX87" fmla="*/ 6025168 w 6568309"/>
              <a:gd name="connsiteY87" fmla="*/ 4487091 h 6858000"/>
              <a:gd name="connsiteX88" fmla="*/ 6023164 w 6568309"/>
              <a:gd name="connsiteY88" fmla="*/ 4496728 h 6858000"/>
              <a:gd name="connsiteX89" fmla="*/ 6016839 w 6568309"/>
              <a:gd name="connsiteY89" fmla="*/ 4515918 h 6858000"/>
              <a:gd name="connsiteX90" fmla="*/ 6017886 w 6568309"/>
              <a:gd name="connsiteY90" fmla="*/ 4519316 h 6858000"/>
              <a:gd name="connsiteX91" fmla="*/ 6011819 w 6568309"/>
              <a:gd name="connsiteY91" fmla="*/ 4547957 h 6858000"/>
              <a:gd name="connsiteX92" fmla="*/ 6012791 w 6568309"/>
              <a:gd name="connsiteY92" fmla="*/ 4548262 h 6858000"/>
              <a:gd name="connsiteX93" fmla="*/ 6015703 w 6568309"/>
              <a:gd name="connsiteY93" fmla="*/ 4555939 h 6858000"/>
              <a:gd name="connsiteX94" fmla="*/ 6018854 w 6568309"/>
              <a:gd name="connsiteY94" fmla="*/ 4570815 h 6858000"/>
              <a:gd name="connsiteX95" fmla="*/ 6033000 w 6568309"/>
              <a:gd name="connsiteY95" fmla="*/ 4633846 h 6858000"/>
              <a:gd name="connsiteX96" fmla="*/ 6032325 w 6568309"/>
              <a:gd name="connsiteY96" fmla="*/ 4639816 h 6858000"/>
              <a:gd name="connsiteX97" fmla="*/ 6032549 w 6568309"/>
              <a:gd name="connsiteY97" fmla="*/ 4639923 h 6858000"/>
              <a:gd name="connsiteX98" fmla="*/ 6032309 w 6568309"/>
              <a:gd name="connsiteY98" fmla="*/ 4646192 h 6858000"/>
              <a:gd name="connsiteX99" fmla="*/ 6031095 w 6568309"/>
              <a:gd name="connsiteY99" fmla="*/ 4650706 h 6858000"/>
              <a:gd name="connsiteX100" fmla="*/ 6029786 w 6568309"/>
              <a:gd name="connsiteY100" fmla="*/ 4662290 h 6858000"/>
              <a:gd name="connsiteX101" fmla="*/ 6030911 w 6568309"/>
              <a:gd name="connsiteY101" fmla="*/ 4666180 h 6858000"/>
              <a:gd name="connsiteX102" fmla="*/ 6033630 w 6568309"/>
              <a:gd name="connsiteY102" fmla="*/ 4667585 h 6858000"/>
              <a:gd name="connsiteX103" fmla="*/ 6033189 w 6568309"/>
              <a:gd name="connsiteY103" fmla="*/ 4668660 h 6858000"/>
              <a:gd name="connsiteX104" fmla="*/ 6038764 w 6568309"/>
              <a:gd name="connsiteY104" fmla="*/ 4689807 h 6858000"/>
              <a:gd name="connsiteX105" fmla="*/ 6042217 w 6568309"/>
              <a:gd name="connsiteY105" fmla="*/ 4737890 h 6858000"/>
              <a:gd name="connsiteX106" fmla="*/ 6040543 w 6568309"/>
              <a:gd name="connsiteY106" fmla="*/ 4765657 h 6858000"/>
              <a:gd name="connsiteX107" fmla="*/ 6039956 w 6568309"/>
              <a:gd name="connsiteY107" fmla="*/ 4841463 h 6858000"/>
              <a:gd name="connsiteX108" fmla="*/ 6057123 w 6568309"/>
              <a:gd name="connsiteY108" fmla="*/ 4969863 h 6858000"/>
              <a:gd name="connsiteX109" fmla="*/ 6055039 w 6568309"/>
              <a:gd name="connsiteY109" fmla="*/ 4974028 h 6858000"/>
              <a:gd name="connsiteX110" fmla="*/ 6053462 w 6568309"/>
              <a:gd name="connsiteY110" fmla="*/ 4980318 h 6858000"/>
              <a:gd name="connsiteX111" fmla="*/ 6053643 w 6568309"/>
              <a:gd name="connsiteY111" fmla="*/ 4980501 h 6858000"/>
              <a:gd name="connsiteX112" fmla="*/ 6051733 w 6568309"/>
              <a:gd name="connsiteY112" fmla="*/ 4986338 h 6858000"/>
              <a:gd name="connsiteX113" fmla="*/ 6049602 w 6568309"/>
              <a:gd name="connsiteY113" fmla="*/ 4991296 h 6858000"/>
              <a:gd name="connsiteX114" fmla="*/ 6075165 w 6568309"/>
              <a:gd name="connsiteY114" fmla="*/ 5076895 h 6858000"/>
              <a:gd name="connsiteX115" fmla="*/ 6073751 w 6568309"/>
              <a:gd name="connsiteY115" fmla="*/ 5081568 h 6858000"/>
              <a:gd name="connsiteX116" fmla="*/ 6073150 w 6568309"/>
              <a:gd name="connsiteY116" fmla="*/ 5088173 h 6858000"/>
              <a:gd name="connsiteX117" fmla="*/ 6073355 w 6568309"/>
              <a:gd name="connsiteY117" fmla="*/ 5088300 h 6858000"/>
              <a:gd name="connsiteX118" fmla="*/ 6072362 w 6568309"/>
              <a:gd name="connsiteY118" fmla="*/ 5094558 h 6858000"/>
              <a:gd name="connsiteX119" fmla="*/ 6064726 w 6568309"/>
              <a:gd name="connsiteY119" fmla="*/ 5125620 h 6858000"/>
              <a:gd name="connsiteX120" fmla="*/ 6065415 w 6568309"/>
              <a:gd name="connsiteY120" fmla="*/ 5268004 h 6858000"/>
              <a:gd name="connsiteX121" fmla="*/ 6066081 w 6568309"/>
              <a:gd name="connsiteY121" fmla="*/ 5269530 h 6858000"/>
              <a:gd name="connsiteX122" fmla="*/ 6043407 w 6568309"/>
              <a:gd name="connsiteY122" fmla="*/ 5390941 h 6858000"/>
              <a:gd name="connsiteX123" fmla="*/ 6025377 w 6568309"/>
              <a:gd name="connsiteY123" fmla="*/ 5539927 h 6858000"/>
              <a:gd name="connsiteX124" fmla="*/ 6010052 w 6568309"/>
              <a:gd name="connsiteY124" fmla="*/ 5791594 h 6858000"/>
              <a:gd name="connsiteX125" fmla="*/ 5994220 w 6568309"/>
              <a:gd name="connsiteY125" fmla="*/ 5855206 h 6858000"/>
              <a:gd name="connsiteX126" fmla="*/ 5982580 w 6568309"/>
              <a:gd name="connsiteY126" fmla="*/ 5873582 h 6858000"/>
              <a:gd name="connsiteX127" fmla="*/ 5983608 w 6568309"/>
              <a:gd name="connsiteY127" fmla="*/ 5876037 h 6858000"/>
              <a:gd name="connsiteX128" fmla="*/ 5983535 w 6568309"/>
              <a:gd name="connsiteY128" fmla="*/ 5886534 h 6858000"/>
              <a:gd name="connsiteX129" fmla="*/ 5988737 w 6568309"/>
              <a:gd name="connsiteY129" fmla="*/ 5888644 h 6858000"/>
              <a:gd name="connsiteX130" fmla="*/ 5992371 w 6568309"/>
              <a:gd name="connsiteY130" fmla="*/ 5903832 h 6858000"/>
              <a:gd name="connsiteX131" fmla="*/ 5990780 w 6568309"/>
              <a:gd name="connsiteY131" fmla="*/ 5923391 h 6858000"/>
              <a:gd name="connsiteX132" fmla="*/ 5993870 w 6568309"/>
              <a:gd name="connsiteY132" fmla="*/ 6013205 h 6858000"/>
              <a:gd name="connsiteX133" fmla="*/ 5997673 w 6568309"/>
              <a:gd name="connsiteY133" fmla="*/ 6074018 h 6858000"/>
              <a:gd name="connsiteX134" fmla="*/ 6014840 w 6568309"/>
              <a:gd name="connsiteY134" fmla="*/ 6130837 h 6858000"/>
              <a:gd name="connsiteX135" fmla="*/ 6010704 w 6568309"/>
              <a:gd name="connsiteY135" fmla="*/ 6152982 h 6858000"/>
              <a:gd name="connsiteX136" fmla="*/ 6038294 w 6568309"/>
              <a:gd name="connsiteY136" fmla="*/ 6221100 h 6858000"/>
              <a:gd name="connsiteX137" fmla="*/ 6052331 w 6568309"/>
              <a:gd name="connsiteY137" fmla="*/ 6287550 h 6858000"/>
              <a:gd name="connsiteX138" fmla="*/ 6074143 w 6568309"/>
              <a:gd name="connsiteY138" fmla="*/ 6401595 h 6858000"/>
              <a:gd name="connsiteX139" fmla="*/ 6060199 w 6568309"/>
              <a:gd name="connsiteY139" fmla="*/ 6487110 h 6858000"/>
              <a:gd name="connsiteX140" fmla="*/ 6081156 w 6568309"/>
              <a:gd name="connsiteY140" fmla="*/ 6588589 h 6858000"/>
              <a:gd name="connsiteX141" fmla="*/ 6114944 w 6568309"/>
              <a:gd name="connsiteY141" fmla="*/ 6769963 h 6858000"/>
              <a:gd name="connsiteX142" fmla="*/ 6128950 w 6568309"/>
              <a:gd name="connsiteY142" fmla="*/ 6835814 h 6858000"/>
              <a:gd name="connsiteX143" fmla="*/ 6132536 w 6568309"/>
              <a:gd name="connsiteY143" fmla="*/ 6858000 h 6858000"/>
              <a:gd name="connsiteX144" fmla="*/ 4789511 w 6568309"/>
              <a:gd name="connsiteY144" fmla="*/ 6858000 h 6858000"/>
              <a:gd name="connsiteX145" fmla="*/ 1866294 w 6568309"/>
              <a:gd name="connsiteY145" fmla="*/ 6858000 h 6858000"/>
              <a:gd name="connsiteX146" fmla="*/ 1705866 w 6568309"/>
              <a:gd name="connsiteY146" fmla="*/ 6858000 h 6858000"/>
              <a:gd name="connsiteX147" fmla="*/ 1343025 w 6568309"/>
              <a:gd name="connsiteY147" fmla="*/ 6858000 h 6858000"/>
              <a:gd name="connsiteX148" fmla="*/ 523269 w 6568309"/>
              <a:gd name="connsiteY148" fmla="*/ 6858000 h 6858000"/>
              <a:gd name="connsiteX149" fmla="*/ 362841 w 6568309"/>
              <a:gd name="connsiteY149" fmla="*/ 6858000 h 6858000"/>
              <a:gd name="connsiteX150" fmla="*/ 0 w 6568309"/>
              <a:gd name="connsiteY15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568309" h="6858000">
                <a:moveTo>
                  <a:pt x="0" y="0"/>
                </a:moveTo>
                <a:lnTo>
                  <a:pt x="362841" y="0"/>
                </a:lnTo>
                <a:lnTo>
                  <a:pt x="523269" y="0"/>
                </a:lnTo>
                <a:lnTo>
                  <a:pt x="1343025" y="0"/>
                </a:lnTo>
                <a:lnTo>
                  <a:pt x="1705866" y="0"/>
                </a:lnTo>
                <a:lnTo>
                  <a:pt x="1866294" y="0"/>
                </a:lnTo>
                <a:lnTo>
                  <a:pt x="5225154" y="0"/>
                </a:lnTo>
                <a:lnTo>
                  <a:pt x="6568179" y="0"/>
                </a:lnTo>
                <a:lnTo>
                  <a:pt x="6568309" y="1"/>
                </a:lnTo>
                <a:lnTo>
                  <a:pt x="6562951" y="30700"/>
                </a:lnTo>
                <a:cubicBezTo>
                  <a:pt x="6559126" y="84364"/>
                  <a:pt x="6548218" y="241149"/>
                  <a:pt x="6547446" y="310025"/>
                </a:cubicBezTo>
                <a:cubicBezTo>
                  <a:pt x="6550151" y="367544"/>
                  <a:pt x="6557712" y="408251"/>
                  <a:pt x="6558316" y="443960"/>
                </a:cubicBezTo>
                <a:cubicBezTo>
                  <a:pt x="6555224" y="499397"/>
                  <a:pt x="6534767" y="604434"/>
                  <a:pt x="6528896" y="642659"/>
                </a:cubicBezTo>
                <a:cubicBezTo>
                  <a:pt x="6535204" y="657287"/>
                  <a:pt x="6515365" y="658191"/>
                  <a:pt x="6523095" y="673307"/>
                </a:cubicBezTo>
                <a:cubicBezTo>
                  <a:pt x="6523388" y="693769"/>
                  <a:pt x="6506868" y="797295"/>
                  <a:pt x="6496169" y="839641"/>
                </a:cubicBezTo>
                <a:cubicBezTo>
                  <a:pt x="6484119" y="887148"/>
                  <a:pt x="6457817" y="937731"/>
                  <a:pt x="6450789" y="958357"/>
                </a:cubicBezTo>
                <a:cubicBezTo>
                  <a:pt x="6443760" y="978983"/>
                  <a:pt x="6459217" y="936930"/>
                  <a:pt x="6453996" y="963398"/>
                </a:cubicBezTo>
                <a:cubicBezTo>
                  <a:pt x="6448777" y="989867"/>
                  <a:pt x="6425575" y="1087010"/>
                  <a:pt x="6419467" y="1117169"/>
                </a:cubicBezTo>
                <a:cubicBezTo>
                  <a:pt x="6431540" y="1118586"/>
                  <a:pt x="6409651" y="1135372"/>
                  <a:pt x="6417348" y="1144352"/>
                </a:cubicBezTo>
                <a:cubicBezTo>
                  <a:pt x="6424109" y="1150681"/>
                  <a:pt x="6419047" y="1157251"/>
                  <a:pt x="6418473" y="1164484"/>
                </a:cubicBezTo>
                <a:cubicBezTo>
                  <a:pt x="6423767" y="1173524"/>
                  <a:pt x="6413947" y="1205209"/>
                  <a:pt x="6406979" y="1213829"/>
                </a:cubicBezTo>
                <a:cubicBezTo>
                  <a:pt x="6382818" y="1235037"/>
                  <a:pt x="6400452" y="1277327"/>
                  <a:pt x="6381928" y="1294823"/>
                </a:cubicBezTo>
                <a:cubicBezTo>
                  <a:pt x="6379195" y="1300845"/>
                  <a:pt x="6378069" y="1306615"/>
                  <a:pt x="6377948" y="1312193"/>
                </a:cubicBezTo>
                <a:lnTo>
                  <a:pt x="6379894" y="1327626"/>
                </a:lnTo>
                <a:lnTo>
                  <a:pt x="6385024" y="1331644"/>
                </a:lnTo>
                <a:lnTo>
                  <a:pt x="6383696" y="1341276"/>
                </a:lnTo>
                <a:cubicBezTo>
                  <a:pt x="6383952" y="1342166"/>
                  <a:pt x="6384208" y="1343055"/>
                  <a:pt x="6384464" y="1343945"/>
                </a:cubicBezTo>
                <a:cubicBezTo>
                  <a:pt x="6385957" y="1349040"/>
                  <a:pt x="6387253" y="1354080"/>
                  <a:pt x="6387748" y="1359134"/>
                </a:cubicBezTo>
                <a:cubicBezTo>
                  <a:pt x="6384363" y="1373109"/>
                  <a:pt x="6372802" y="1397612"/>
                  <a:pt x="6364157" y="1427803"/>
                </a:cubicBezTo>
                <a:cubicBezTo>
                  <a:pt x="6348141" y="1460349"/>
                  <a:pt x="6348362" y="1505076"/>
                  <a:pt x="6335874" y="1540278"/>
                </a:cubicBezTo>
                <a:lnTo>
                  <a:pt x="6331892" y="1547262"/>
                </a:lnTo>
                <a:lnTo>
                  <a:pt x="6332744" y="1577056"/>
                </a:lnTo>
                <a:cubicBezTo>
                  <a:pt x="6335859" y="1582205"/>
                  <a:pt x="6336674" y="1589568"/>
                  <a:pt x="6333604" y="1595898"/>
                </a:cubicBezTo>
                <a:lnTo>
                  <a:pt x="6324749" y="1703726"/>
                </a:lnTo>
                <a:cubicBezTo>
                  <a:pt x="6324080" y="1739332"/>
                  <a:pt x="6318019" y="1754453"/>
                  <a:pt x="6329594" y="1809535"/>
                </a:cubicBezTo>
                <a:cubicBezTo>
                  <a:pt x="6344930" y="1868036"/>
                  <a:pt x="6323725" y="1952670"/>
                  <a:pt x="6329062" y="2018310"/>
                </a:cubicBezTo>
                <a:cubicBezTo>
                  <a:pt x="6308075" y="2053162"/>
                  <a:pt x="6326925" y="2034561"/>
                  <a:pt x="6321735" y="2071355"/>
                </a:cubicBezTo>
                <a:lnTo>
                  <a:pt x="6322678" y="2141166"/>
                </a:lnTo>
                <a:lnTo>
                  <a:pt x="6321340" y="2154548"/>
                </a:lnTo>
                <a:lnTo>
                  <a:pt x="6316582" y="2158153"/>
                </a:lnTo>
                <a:lnTo>
                  <a:pt x="6311428" y="2178174"/>
                </a:lnTo>
                <a:cubicBezTo>
                  <a:pt x="6310177" y="2185696"/>
                  <a:pt x="6309622" y="2193828"/>
                  <a:pt x="6310192" y="2202858"/>
                </a:cubicBezTo>
                <a:cubicBezTo>
                  <a:pt x="6319667" y="2232772"/>
                  <a:pt x="6296459" y="2283357"/>
                  <a:pt x="6309211" y="2320214"/>
                </a:cubicBezTo>
                <a:cubicBezTo>
                  <a:pt x="6307537" y="2355906"/>
                  <a:pt x="6302490" y="2394678"/>
                  <a:pt x="6300151" y="2417011"/>
                </a:cubicBezTo>
                <a:cubicBezTo>
                  <a:pt x="6292303" y="2426377"/>
                  <a:pt x="6304439" y="2456509"/>
                  <a:pt x="6295176" y="2454207"/>
                </a:cubicBezTo>
                <a:cubicBezTo>
                  <a:pt x="6299335" y="2464947"/>
                  <a:pt x="6297305" y="2476105"/>
                  <a:pt x="6293727" y="2487203"/>
                </a:cubicBezTo>
                <a:lnTo>
                  <a:pt x="6285477" y="2512282"/>
                </a:lnTo>
                <a:cubicBezTo>
                  <a:pt x="6285720" y="2512961"/>
                  <a:pt x="6285962" y="2513640"/>
                  <a:pt x="6286205" y="2514318"/>
                </a:cubicBezTo>
                <a:cubicBezTo>
                  <a:pt x="6292347" y="2534324"/>
                  <a:pt x="6298487" y="2554328"/>
                  <a:pt x="6304629" y="2574334"/>
                </a:cubicBezTo>
                <a:lnTo>
                  <a:pt x="6303842" y="2579877"/>
                </a:lnTo>
                <a:cubicBezTo>
                  <a:pt x="6303729" y="2585644"/>
                  <a:pt x="6304006" y="2603388"/>
                  <a:pt x="6303953" y="2608928"/>
                </a:cubicBezTo>
                <a:lnTo>
                  <a:pt x="6303530" y="2613111"/>
                </a:lnTo>
                <a:lnTo>
                  <a:pt x="6297474" y="2621996"/>
                </a:lnTo>
                <a:lnTo>
                  <a:pt x="6299263" y="2634265"/>
                </a:lnTo>
                <a:lnTo>
                  <a:pt x="6293065" y="2647237"/>
                </a:lnTo>
                <a:cubicBezTo>
                  <a:pt x="6294685" y="2648158"/>
                  <a:pt x="6296180" y="2649356"/>
                  <a:pt x="6297496" y="2650786"/>
                </a:cubicBezTo>
                <a:lnTo>
                  <a:pt x="6301708" y="2661993"/>
                </a:lnTo>
                <a:lnTo>
                  <a:pt x="6295884" y="2670949"/>
                </a:lnTo>
                <a:cubicBezTo>
                  <a:pt x="6304913" y="2672007"/>
                  <a:pt x="6294429" y="2681695"/>
                  <a:pt x="6291714" y="2690255"/>
                </a:cubicBezTo>
                <a:lnTo>
                  <a:pt x="6292327" y="2695683"/>
                </a:lnTo>
                <a:lnTo>
                  <a:pt x="6284410" y="2713964"/>
                </a:lnTo>
                <a:lnTo>
                  <a:pt x="6280410" y="2730175"/>
                </a:lnTo>
                <a:lnTo>
                  <a:pt x="6288082" y="2763497"/>
                </a:lnTo>
                <a:lnTo>
                  <a:pt x="6260924" y="3051539"/>
                </a:lnTo>
                <a:cubicBezTo>
                  <a:pt x="6251455" y="3165645"/>
                  <a:pt x="6222174" y="3216611"/>
                  <a:pt x="6210151" y="3335396"/>
                </a:cubicBezTo>
                <a:lnTo>
                  <a:pt x="6212034" y="3456509"/>
                </a:lnTo>
                <a:lnTo>
                  <a:pt x="6197490" y="3531827"/>
                </a:lnTo>
                <a:lnTo>
                  <a:pt x="6208018" y="3570877"/>
                </a:lnTo>
                <a:lnTo>
                  <a:pt x="6205920" y="3583849"/>
                </a:lnTo>
                <a:lnTo>
                  <a:pt x="6199616" y="3592763"/>
                </a:lnTo>
                <a:cubicBezTo>
                  <a:pt x="6191839" y="3613948"/>
                  <a:pt x="6196204" y="3641245"/>
                  <a:pt x="6181288" y="3653485"/>
                </a:cubicBezTo>
                <a:cubicBezTo>
                  <a:pt x="6178087" y="3659316"/>
                  <a:pt x="6176516" y="3664985"/>
                  <a:pt x="6175963" y="3670528"/>
                </a:cubicBezTo>
                <a:lnTo>
                  <a:pt x="6176722" y="3685990"/>
                </a:lnTo>
                <a:lnTo>
                  <a:pt x="6181549" y="3690283"/>
                </a:lnTo>
                <a:lnTo>
                  <a:pt x="6179476" y="3699787"/>
                </a:lnTo>
                <a:cubicBezTo>
                  <a:pt x="6179664" y="3700686"/>
                  <a:pt x="6179852" y="3701586"/>
                  <a:pt x="6180040" y="3702486"/>
                </a:cubicBezTo>
                <a:cubicBezTo>
                  <a:pt x="6181140" y="3707637"/>
                  <a:pt x="6182047" y="3712728"/>
                  <a:pt x="6182155" y="3717784"/>
                </a:cubicBezTo>
                <a:cubicBezTo>
                  <a:pt x="6156678" y="3711701"/>
                  <a:pt x="6178864" y="3759789"/>
                  <a:pt x="6158980" y="3746229"/>
                </a:cubicBezTo>
                <a:cubicBezTo>
                  <a:pt x="6144630" y="3780750"/>
                  <a:pt x="6117520" y="3867558"/>
                  <a:pt x="6096049" y="3924910"/>
                </a:cubicBezTo>
                <a:lnTo>
                  <a:pt x="6069712" y="3989353"/>
                </a:lnTo>
                <a:lnTo>
                  <a:pt x="6067330" y="4033899"/>
                </a:lnTo>
                <a:cubicBezTo>
                  <a:pt x="6065506" y="4070470"/>
                  <a:pt x="6063599" y="4110146"/>
                  <a:pt x="6061081" y="4142250"/>
                </a:cubicBezTo>
                <a:cubicBezTo>
                  <a:pt x="6055260" y="4200007"/>
                  <a:pt x="6045907" y="4278998"/>
                  <a:pt x="6042858" y="4329442"/>
                </a:cubicBezTo>
                <a:cubicBezTo>
                  <a:pt x="6038376" y="4381764"/>
                  <a:pt x="6036461" y="4433012"/>
                  <a:pt x="6034182" y="4456184"/>
                </a:cubicBezTo>
                <a:lnTo>
                  <a:pt x="6029178" y="4468478"/>
                </a:lnTo>
                <a:lnTo>
                  <a:pt x="6029974" y="4469862"/>
                </a:lnTo>
                <a:cubicBezTo>
                  <a:pt x="6031287" y="4476321"/>
                  <a:pt x="6030316" y="4480555"/>
                  <a:pt x="6028340" y="4483797"/>
                </a:cubicBezTo>
                <a:lnTo>
                  <a:pt x="6025168" y="4487091"/>
                </a:lnTo>
                <a:lnTo>
                  <a:pt x="6023164" y="4496728"/>
                </a:lnTo>
                <a:lnTo>
                  <a:pt x="6016839" y="4515918"/>
                </a:lnTo>
                <a:cubicBezTo>
                  <a:pt x="6017189" y="4517049"/>
                  <a:pt x="6017537" y="4518182"/>
                  <a:pt x="6017886" y="4519316"/>
                </a:cubicBezTo>
                <a:lnTo>
                  <a:pt x="6011819" y="4547957"/>
                </a:lnTo>
                <a:lnTo>
                  <a:pt x="6012791" y="4548262"/>
                </a:lnTo>
                <a:cubicBezTo>
                  <a:pt x="6014837" y="4549595"/>
                  <a:pt x="6016087" y="4551811"/>
                  <a:pt x="6015703" y="4555939"/>
                </a:cubicBezTo>
                <a:cubicBezTo>
                  <a:pt x="6031790" y="4548276"/>
                  <a:pt x="6021405" y="4557977"/>
                  <a:pt x="6018854" y="4570815"/>
                </a:cubicBezTo>
                <a:cubicBezTo>
                  <a:pt x="6021736" y="4583801"/>
                  <a:pt x="6030754" y="4622347"/>
                  <a:pt x="6033000" y="4633846"/>
                </a:cubicBezTo>
                <a:lnTo>
                  <a:pt x="6032325" y="4639816"/>
                </a:lnTo>
                <a:lnTo>
                  <a:pt x="6032549" y="4639923"/>
                </a:lnTo>
                <a:cubicBezTo>
                  <a:pt x="6032911" y="4641190"/>
                  <a:pt x="6032878" y="4643141"/>
                  <a:pt x="6032309" y="4646192"/>
                </a:cubicBezTo>
                <a:lnTo>
                  <a:pt x="6031095" y="4650706"/>
                </a:lnTo>
                <a:lnTo>
                  <a:pt x="6029786" y="4662290"/>
                </a:lnTo>
                <a:cubicBezTo>
                  <a:pt x="6030161" y="4663587"/>
                  <a:pt x="6030536" y="4664883"/>
                  <a:pt x="6030911" y="4666180"/>
                </a:cubicBezTo>
                <a:lnTo>
                  <a:pt x="6033630" y="4667585"/>
                </a:lnTo>
                <a:lnTo>
                  <a:pt x="6033189" y="4668660"/>
                </a:lnTo>
                <a:cubicBezTo>
                  <a:pt x="6027286" y="4676831"/>
                  <a:pt x="6019767" y="4679345"/>
                  <a:pt x="6038764" y="4689807"/>
                </a:cubicBezTo>
                <a:cubicBezTo>
                  <a:pt x="6028616" y="4708535"/>
                  <a:pt x="6040474" y="4712235"/>
                  <a:pt x="6042217" y="4737890"/>
                </a:cubicBezTo>
                <a:cubicBezTo>
                  <a:pt x="6033362" y="4748600"/>
                  <a:pt x="6035273" y="4757223"/>
                  <a:pt x="6040543" y="4765657"/>
                </a:cubicBezTo>
                <a:cubicBezTo>
                  <a:pt x="6034416" y="4790618"/>
                  <a:pt x="6040696" y="4813399"/>
                  <a:pt x="6039956" y="4841463"/>
                </a:cubicBezTo>
                <a:lnTo>
                  <a:pt x="6057123" y="4969863"/>
                </a:lnTo>
                <a:lnTo>
                  <a:pt x="6055039" y="4974028"/>
                </a:lnTo>
                <a:cubicBezTo>
                  <a:pt x="6053860" y="4976933"/>
                  <a:pt x="6053409" y="4978909"/>
                  <a:pt x="6053462" y="4980318"/>
                </a:cubicBezTo>
                <a:lnTo>
                  <a:pt x="6053643" y="4980501"/>
                </a:lnTo>
                <a:lnTo>
                  <a:pt x="6051733" y="4986338"/>
                </a:lnTo>
                <a:lnTo>
                  <a:pt x="6049602" y="4991296"/>
                </a:lnTo>
                <a:cubicBezTo>
                  <a:pt x="6058123" y="5019829"/>
                  <a:pt x="6066643" y="5048361"/>
                  <a:pt x="6075165" y="5076895"/>
                </a:cubicBezTo>
                <a:lnTo>
                  <a:pt x="6073751" y="5081568"/>
                </a:lnTo>
                <a:cubicBezTo>
                  <a:pt x="6073034" y="5084748"/>
                  <a:pt x="6072888" y="5086810"/>
                  <a:pt x="6073150" y="5088173"/>
                </a:cubicBezTo>
                <a:lnTo>
                  <a:pt x="6073355" y="5088300"/>
                </a:lnTo>
                <a:lnTo>
                  <a:pt x="6072362" y="5094558"/>
                </a:lnTo>
                <a:cubicBezTo>
                  <a:pt x="6070184" y="5105196"/>
                  <a:pt x="6067588" y="5115626"/>
                  <a:pt x="6064726" y="5125620"/>
                </a:cubicBezTo>
                <a:cubicBezTo>
                  <a:pt x="6063568" y="5154527"/>
                  <a:pt x="6065189" y="5244020"/>
                  <a:pt x="6065415" y="5268004"/>
                </a:cubicBezTo>
                <a:cubicBezTo>
                  <a:pt x="6065637" y="5268513"/>
                  <a:pt x="6065860" y="5269021"/>
                  <a:pt x="6066081" y="5269530"/>
                </a:cubicBezTo>
                <a:lnTo>
                  <a:pt x="6043407" y="5390941"/>
                </a:lnTo>
                <a:cubicBezTo>
                  <a:pt x="6032545" y="5438194"/>
                  <a:pt x="6020942" y="5465286"/>
                  <a:pt x="6025377" y="5539927"/>
                </a:cubicBezTo>
                <a:cubicBezTo>
                  <a:pt x="6019787" y="5610775"/>
                  <a:pt x="6013913" y="5740573"/>
                  <a:pt x="6010052" y="5791594"/>
                </a:cubicBezTo>
                <a:cubicBezTo>
                  <a:pt x="5989401" y="5787060"/>
                  <a:pt x="6018524" y="5849672"/>
                  <a:pt x="5994220" y="5855206"/>
                </a:cubicBezTo>
                <a:cubicBezTo>
                  <a:pt x="5995282" y="5860240"/>
                  <a:pt x="5980598" y="5868910"/>
                  <a:pt x="5982580" y="5873582"/>
                </a:cubicBezTo>
                <a:cubicBezTo>
                  <a:pt x="5982922" y="5874401"/>
                  <a:pt x="5983265" y="5875218"/>
                  <a:pt x="5983608" y="5876037"/>
                </a:cubicBezTo>
                <a:lnTo>
                  <a:pt x="5983535" y="5886534"/>
                </a:lnTo>
                <a:lnTo>
                  <a:pt x="5988737" y="5888644"/>
                </a:lnTo>
                <a:cubicBezTo>
                  <a:pt x="5989948" y="5893707"/>
                  <a:pt x="5991159" y="5898769"/>
                  <a:pt x="5992371" y="5903832"/>
                </a:cubicBezTo>
                <a:cubicBezTo>
                  <a:pt x="5992924" y="5909651"/>
                  <a:pt x="5992578" y="5916068"/>
                  <a:pt x="5990780" y="5923391"/>
                </a:cubicBezTo>
                <a:cubicBezTo>
                  <a:pt x="5975822" y="5948880"/>
                  <a:pt x="6013580" y="5981626"/>
                  <a:pt x="5993870" y="6013205"/>
                </a:cubicBezTo>
                <a:cubicBezTo>
                  <a:pt x="5988486" y="6024901"/>
                  <a:pt x="5991718" y="6066777"/>
                  <a:pt x="5997673" y="6074018"/>
                </a:cubicBezTo>
                <a:cubicBezTo>
                  <a:pt x="5998007" y="6081731"/>
                  <a:pt x="6007861" y="6126985"/>
                  <a:pt x="6014840" y="6130837"/>
                </a:cubicBezTo>
                <a:cubicBezTo>
                  <a:pt x="6022998" y="6137057"/>
                  <a:pt x="5999420" y="6156330"/>
                  <a:pt x="6010704" y="6152982"/>
                </a:cubicBezTo>
                <a:cubicBezTo>
                  <a:pt x="6008682" y="6186619"/>
                  <a:pt x="6039938" y="6191636"/>
                  <a:pt x="6038294" y="6221100"/>
                </a:cubicBezTo>
                <a:cubicBezTo>
                  <a:pt x="6039643" y="6222126"/>
                  <a:pt x="6046356" y="6257468"/>
                  <a:pt x="6052331" y="6287550"/>
                </a:cubicBezTo>
                <a:cubicBezTo>
                  <a:pt x="6058307" y="6317632"/>
                  <a:pt x="6082079" y="6391312"/>
                  <a:pt x="6074143" y="6401595"/>
                </a:cubicBezTo>
                <a:cubicBezTo>
                  <a:pt x="6074931" y="6423902"/>
                  <a:pt x="6059614" y="6432919"/>
                  <a:pt x="6060199" y="6487110"/>
                </a:cubicBezTo>
                <a:cubicBezTo>
                  <a:pt x="6075583" y="6574474"/>
                  <a:pt x="6076150" y="6553611"/>
                  <a:pt x="6081156" y="6588589"/>
                </a:cubicBezTo>
                <a:cubicBezTo>
                  <a:pt x="6102088" y="6637976"/>
                  <a:pt x="6067660" y="6687723"/>
                  <a:pt x="6114944" y="6769963"/>
                </a:cubicBezTo>
                <a:cubicBezTo>
                  <a:pt x="6130462" y="6819284"/>
                  <a:pt x="6119243" y="6817955"/>
                  <a:pt x="6128950" y="6835814"/>
                </a:cubicBezTo>
                <a:lnTo>
                  <a:pt x="6132536" y="6858000"/>
                </a:lnTo>
                <a:lnTo>
                  <a:pt x="4789511" y="6858000"/>
                </a:lnTo>
                <a:lnTo>
                  <a:pt x="1866294" y="6858000"/>
                </a:lnTo>
                <a:lnTo>
                  <a:pt x="1705866" y="6858000"/>
                </a:lnTo>
                <a:lnTo>
                  <a:pt x="1343025" y="6858000"/>
                </a:lnTo>
                <a:lnTo>
                  <a:pt x="523269" y="6858000"/>
                </a:lnTo>
                <a:lnTo>
                  <a:pt x="362841"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1137034" y="609600"/>
            <a:ext cx="4784796" cy="1330840"/>
          </a:xfrm>
        </p:spPr>
        <p:txBody>
          <a:bodyPr>
            <a:normAutofit/>
          </a:bodyPr>
          <a:lstStyle/>
          <a:p>
            <a:r>
              <a:rPr lang="en-US"/>
              <a:t>Resource Disparities </a:t>
            </a:r>
          </a:p>
        </p:txBody>
      </p:sp>
      <p:sp>
        <p:nvSpPr>
          <p:cNvPr id="3" name="Content Placeholder 2"/>
          <p:cNvSpPr>
            <a:spLocks noGrp="1"/>
          </p:cNvSpPr>
          <p:nvPr>
            <p:ph idx="1"/>
          </p:nvPr>
        </p:nvSpPr>
        <p:spPr>
          <a:xfrm>
            <a:off x="271463" y="2194102"/>
            <a:ext cx="5303607" cy="3908585"/>
          </a:xfrm>
        </p:spPr>
        <p:txBody>
          <a:bodyPr>
            <a:normAutofit/>
          </a:bodyPr>
          <a:lstStyle/>
          <a:p>
            <a:r>
              <a:rPr lang="en-US" sz="2000" dirty="0"/>
              <a:t>Per Capita Medical Expense in Federal Budget</a:t>
            </a:r>
          </a:p>
          <a:p>
            <a:endParaRPr lang="en-US" sz="2000" dirty="0"/>
          </a:p>
        </p:txBody>
      </p:sp>
      <p:graphicFrame>
        <p:nvGraphicFramePr>
          <p:cNvPr id="6" name="Table 5"/>
          <p:cNvGraphicFramePr>
            <a:graphicFrameLocks noGrp="1"/>
          </p:cNvGraphicFramePr>
          <p:nvPr>
            <p:extLst>
              <p:ext uri="{D42A27DB-BD31-4B8C-83A1-F6EECF244321}">
                <p14:modId xmlns:p14="http://schemas.microsoft.com/office/powerpoint/2010/main" val="734818301"/>
              </p:ext>
            </p:extLst>
          </p:nvPr>
        </p:nvGraphicFramePr>
        <p:xfrm>
          <a:off x="6933280" y="717012"/>
          <a:ext cx="4632311" cy="5446193"/>
        </p:xfrm>
        <a:graphic>
          <a:graphicData uri="http://schemas.openxmlformats.org/drawingml/2006/table">
            <a:tbl>
              <a:tblPr firstRow="1" bandRow="1">
                <a:tableStyleId>{8EC20E35-A176-4012-BC5E-935CFFF8708E}</a:tableStyleId>
              </a:tblPr>
              <a:tblGrid>
                <a:gridCol w="2969917">
                  <a:extLst>
                    <a:ext uri="{9D8B030D-6E8A-4147-A177-3AD203B41FA5}">
                      <a16:colId xmlns:a16="http://schemas.microsoft.com/office/drawing/2014/main" val="20000"/>
                    </a:ext>
                  </a:extLst>
                </a:gridCol>
                <a:gridCol w="1662394">
                  <a:extLst>
                    <a:ext uri="{9D8B030D-6E8A-4147-A177-3AD203B41FA5}">
                      <a16:colId xmlns:a16="http://schemas.microsoft.com/office/drawing/2014/main" val="20001"/>
                    </a:ext>
                  </a:extLst>
                </a:gridCol>
              </a:tblGrid>
              <a:tr h="1186574">
                <a:tc>
                  <a:txBody>
                    <a:bodyPr/>
                    <a:lstStyle/>
                    <a:p>
                      <a:r>
                        <a:rPr lang="en-US" sz="3200" b="0"/>
                        <a:t>Medicaid Recipients</a:t>
                      </a:r>
                    </a:p>
                  </a:txBody>
                  <a:tcPr marL="164550" marR="164550" marT="82276" marB="82276"/>
                </a:tc>
                <a:tc>
                  <a:txBody>
                    <a:bodyPr/>
                    <a:lstStyle/>
                    <a:p>
                      <a:r>
                        <a:rPr lang="en-US" sz="3200" b="0"/>
                        <a:t>$5010</a:t>
                      </a:r>
                    </a:p>
                  </a:txBody>
                  <a:tcPr marL="164550" marR="164550" marT="82276" marB="82276"/>
                </a:tc>
                <a:extLst>
                  <a:ext uri="{0D108BD9-81ED-4DB2-BD59-A6C34878D82A}">
                    <a16:rowId xmlns:a16="http://schemas.microsoft.com/office/drawing/2014/main" val="10000"/>
                  </a:ext>
                </a:extLst>
              </a:tr>
              <a:tr h="1186574">
                <a:tc>
                  <a:txBody>
                    <a:bodyPr/>
                    <a:lstStyle/>
                    <a:p>
                      <a:r>
                        <a:rPr lang="en-US" sz="3200"/>
                        <a:t>VA Beneficiaries </a:t>
                      </a:r>
                    </a:p>
                  </a:txBody>
                  <a:tcPr marL="164550" marR="164550" marT="82276" marB="82276"/>
                </a:tc>
                <a:tc>
                  <a:txBody>
                    <a:bodyPr/>
                    <a:lstStyle/>
                    <a:p>
                      <a:r>
                        <a:rPr lang="en-US" sz="3200"/>
                        <a:t>$5234</a:t>
                      </a:r>
                    </a:p>
                  </a:txBody>
                  <a:tcPr marL="164550" marR="164550" marT="82276" marB="82276"/>
                </a:tc>
                <a:extLst>
                  <a:ext uri="{0D108BD9-81ED-4DB2-BD59-A6C34878D82A}">
                    <a16:rowId xmlns:a16="http://schemas.microsoft.com/office/drawing/2014/main" val="10001"/>
                  </a:ext>
                </a:extLst>
              </a:tr>
              <a:tr h="699897">
                <a:tc>
                  <a:txBody>
                    <a:bodyPr/>
                    <a:lstStyle/>
                    <a:p>
                      <a:r>
                        <a:rPr lang="en-US" sz="3200"/>
                        <a:t>Medicare</a:t>
                      </a:r>
                    </a:p>
                  </a:txBody>
                  <a:tcPr marL="164550" marR="164550" marT="82276" marB="82276"/>
                </a:tc>
                <a:tc>
                  <a:txBody>
                    <a:bodyPr/>
                    <a:lstStyle/>
                    <a:p>
                      <a:r>
                        <a:rPr lang="en-US" sz="3200"/>
                        <a:t>$7631</a:t>
                      </a:r>
                    </a:p>
                  </a:txBody>
                  <a:tcPr marL="164550" marR="164550" marT="82276" marB="82276"/>
                </a:tc>
                <a:extLst>
                  <a:ext uri="{0D108BD9-81ED-4DB2-BD59-A6C34878D82A}">
                    <a16:rowId xmlns:a16="http://schemas.microsoft.com/office/drawing/2014/main" val="10002"/>
                  </a:ext>
                </a:extLst>
              </a:tr>
              <a:tr h="1186574">
                <a:tc>
                  <a:txBody>
                    <a:bodyPr/>
                    <a:lstStyle/>
                    <a:p>
                      <a:r>
                        <a:rPr lang="en-US" sz="3200"/>
                        <a:t>Bureau of Prisons </a:t>
                      </a:r>
                    </a:p>
                  </a:txBody>
                  <a:tcPr marL="164550" marR="164550" marT="82276" marB="82276"/>
                </a:tc>
                <a:tc>
                  <a:txBody>
                    <a:bodyPr/>
                    <a:lstStyle/>
                    <a:p>
                      <a:r>
                        <a:rPr lang="en-US" sz="3200"/>
                        <a:t>$3985</a:t>
                      </a:r>
                    </a:p>
                  </a:txBody>
                  <a:tcPr marL="164550" marR="164550" marT="82276" marB="82276"/>
                </a:tc>
                <a:extLst>
                  <a:ext uri="{0D108BD9-81ED-4DB2-BD59-A6C34878D82A}">
                    <a16:rowId xmlns:a16="http://schemas.microsoft.com/office/drawing/2014/main" val="10003"/>
                  </a:ext>
                </a:extLst>
              </a:tr>
              <a:tr h="1186574">
                <a:tc>
                  <a:txBody>
                    <a:bodyPr/>
                    <a:lstStyle/>
                    <a:p>
                      <a:r>
                        <a:rPr lang="en-US" sz="3200"/>
                        <a:t>Indian Health Services</a:t>
                      </a:r>
                    </a:p>
                  </a:txBody>
                  <a:tcPr marL="164550" marR="164550" marT="82276" marB="82276"/>
                </a:tc>
                <a:tc>
                  <a:txBody>
                    <a:bodyPr/>
                    <a:lstStyle/>
                    <a:p>
                      <a:r>
                        <a:rPr lang="en-US" sz="3200"/>
                        <a:t>$2130</a:t>
                      </a:r>
                    </a:p>
                  </a:txBody>
                  <a:tcPr marL="164550" marR="164550" marT="82276" marB="82276"/>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93508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5AB83C82-30AD-4DF2-A9AD-CE1547FDED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36D2DE0-0628-4A9A-A59D-7BA8B5EB30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8E405C9-94BE-41DA-928C-DEC9A8550E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5929" y="148929"/>
            <a:ext cx="6560142" cy="65601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p:cNvSpPr>
            <a:spLocks noGrp="1"/>
          </p:cNvSpPr>
          <p:nvPr>
            <p:ph type="ctrTitle"/>
          </p:nvPr>
        </p:nvSpPr>
        <p:spPr>
          <a:xfrm>
            <a:off x="3315031" y="1380753"/>
            <a:ext cx="5561938" cy="2954179"/>
          </a:xfrm>
        </p:spPr>
        <p:txBody>
          <a:bodyPr>
            <a:normAutofit/>
          </a:bodyPr>
          <a:lstStyle/>
          <a:p>
            <a:r>
              <a:rPr lang="en-US" dirty="0">
                <a:solidFill>
                  <a:srgbClr val="FFFFFF"/>
                </a:solidFill>
              </a:rPr>
              <a:t>Palliative Interventions</a:t>
            </a:r>
          </a:p>
        </p:txBody>
      </p:sp>
      <p:sp>
        <p:nvSpPr>
          <p:cNvPr id="13" name="Arc 12">
            <a:extLst>
              <a:ext uri="{FF2B5EF4-FFF2-40B4-BE49-F238E27FC236}">
                <a16:creationId xmlns:a16="http://schemas.microsoft.com/office/drawing/2014/main" id="{D2091A72-D5BB-42AC-8FD3-F7747D9086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9222429" flipV="1">
            <a:off x="2494119" y="-28502"/>
            <a:ext cx="6816262" cy="6816262"/>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Oval 14">
            <a:extLst>
              <a:ext uri="{FF2B5EF4-FFF2-40B4-BE49-F238E27FC236}">
                <a16:creationId xmlns:a16="http://schemas.microsoft.com/office/drawing/2014/main" id="{6ED12BFC-A737-46AF-8411-481112D54B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5417" y="5241988"/>
            <a:ext cx="759403" cy="73880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2020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with medium confidence">
            <a:extLst>
              <a:ext uri="{FF2B5EF4-FFF2-40B4-BE49-F238E27FC236}">
                <a16:creationId xmlns:a16="http://schemas.microsoft.com/office/drawing/2014/main" id="{CF6CA0BB-1C22-D447-AF83-F605F2364489}"/>
              </a:ext>
            </a:extLst>
          </p:cNvPr>
          <p:cNvPicPr>
            <a:picLocks noGrp="1" noChangeAspect="1"/>
          </p:cNvPicPr>
          <p:nvPr>
            <p:ph idx="1"/>
          </p:nvPr>
        </p:nvPicPr>
        <p:blipFill>
          <a:blip r:embed="rId3"/>
          <a:stretch>
            <a:fillRect/>
          </a:stretch>
        </p:blipFill>
        <p:spPr>
          <a:xfrm>
            <a:off x="486750" y="1018863"/>
            <a:ext cx="5981783" cy="5466603"/>
          </a:xfrm>
        </p:spPr>
      </p:pic>
      <p:sp>
        <p:nvSpPr>
          <p:cNvPr id="6" name="Content Placeholder 2">
            <a:extLst>
              <a:ext uri="{FF2B5EF4-FFF2-40B4-BE49-F238E27FC236}">
                <a16:creationId xmlns:a16="http://schemas.microsoft.com/office/drawing/2014/main" id="{EF0A76A2-03F3-B849-AFED-6044F784A4B1}"/>
              </a:ext>
            </a:extLst>
          </p:cNvPr>
          <p:cNvSpPr txBox="1">
            <a:spLocks/>
          </p:cNvSpPr>
          <p:nvPr/>
        </p:nvSpPr>
        <p:spPr>
          <a:xfrm>
            <a:off x="6773333" y="2032000"/>
            <a:ext cx="4580466" cy="4010026"/>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Many societies are a matriarchal society with extended family involved for decision making.</a:t>
            </a:r>
          </a:p>
          <a:p>
            <a:pPr marL="0" indent="0">
              <a:buNone/>
            </a:pPr>
            <a:endParaRPr lang="en-US" sz="2000" dirty="0"/>
          </a:p>
          <a:p>
            <a:r>
              <a:rPr lang="en-US" sz="2000" dirty="0"/>
              <a:t>This group also has differing lineage that western society so a “sister” may be a cousin in mainstream society.</a:t>
            </a:r>
          </a:p>
          <a:p>
            <a:pPr marL="0" indent="0">
              <a:buNone/>
            </a:pPr>
            <a:endParaRPr lang="en-US" sz="2000" dirty="0"/>
          </a:p>
          <a:p>
            <a:r>
              <a:rPr lang="en-US" sz="2000" dirty="0"/>
              <a:t>Often no Advance Care Planning done </a:t>
            </a:r>
          </a:p>
        </p:txBody>
      </p:sp>
      <p:sp>
        <p:nvSpPr>
          <p:cNvPr id="7" name="TextBox 6">
            <a:extLst>
              <a:ext uri="{FF2B5EF4-FFF2-40B4-BE49-F238E27FC236}">
                <a16:creationId xmlns:a16="http://schemas.microsoft.com/office/drawing/2014/main" id="{06271569-3972-D945-B3AE-1D6FB977ACB2}"/>
              </a:ext>
            </a:extLst>
          </p:cNvPr>
          <p:cNvSpPr txBox="1"/>
          <p:nvPr/>
        </p:nvSpPr>
        <p:spPr>
          <a:xfrm>
            <a:off x="1049867" y="372533"/>
            <a:ext cx="9838266" cy="646331"/>
          </a:xfrm>
          <a:prstGeom prst="rect">
            <a:avLst/>
          </a:prstGeom>
          <a:noFill/>
        </p:spPr>
        <p:txBody>
          <a:bodyPr wrap="square" rtlCol="0">
            <a:spAutoFit/>
          </a:bodyPr>
          <a:lstStyle/>
          <a:p>
            <a:pPr algn="ctr"/>
            <a:r>
              <a:rPr lang="en-US" sz="3600" dirty="0">
                <a:latin typeface="+mj-lt"/>
              </a:rPr>
              <a:t>Decision-Making</a:t>
            </a:r>
          </a:p>
        </p:txBody>
      </p:sp>
    </p:spTree>
    <p:extLst>
      <p:ext uri="{BB962C8B-B14F-4D97-AF65-F5344CB8AC3E}">
        <p14:creationId xmlns:p14="http://schemas.microsoft.com/office/powerpoint/2010/main" val="1780598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41D20-D0D0-494F-BF1C-4F9A212931AD}"/>
              </a:ext>
            </a:extLst>
          </p:cNvPr>
          <p:cNvSpPr>
            <a:spLocks noGrp="1"/>
          </p:cNvSpPr>
          <p:nvPr>
            <p:ph type="title"/>
          </p:nvPr>
        </p:nvSpPr>
        <p:spPr>
          <a:xfrm>
            <a:off x="648929" y="557785"/>
            <a:ext cx="4944152" cy="642366"/>
          </a:xfrm>
        </p:spPr>
        <p:txBody>
          <a:bodyPr>
            <a:normAutofit fontScale="90000"/>
          </a:bodyPr>
          <a:lstStyle/>
          <a:p>
            <a:pPr algn="ctr"/>
            <a:r>
              <a:rPr lang="en-US" dirty="0"/>
              <a:t>Goals of Care</a:t>
            </a:r>
          </a:p>
        </p:txBody>
      </p:sp>
      <p:sp>
        <p:nvSpPr>
          <p:cNvPr id="3" name="Content Placeholder 2">
            <a:extLst>
              <a:ext uri="{FF2B5EF4-FFF2-40B4-BE49-F238E27FC236}">
                <a16:creationId xmlns:a16="http://schemas.microsoft.com/office/drawing/2014/main" id="{7DF43928-78AA-F34C-92F8-A84ABD66D154}"/>
              </a:ext>
            </a:extLst>
          </p:cNvPr>
          <p:cNvSpPr>
            <a:spLocks noGrp="1"/>
          </p:cNvSpPr>
          <p:nvPr>
            <p:ph idx="1"/>
          </p:nvPr>
        </p:nvSpPr>
        <p:spPr>
          <a:xfrm>
            <a:off x="0" y="1422400"/>
            <a:ext cx="6092950" cy="5435600"/>
          </a:xfrm>
        </p:spPr>
        <p:txBody>
          <a:bodyPr>
            <a:normAutofit/>
          </a:bodyPr>
          <a:lstStyle/>
          <a:p>
            <a:r>
              <a:rPr lang="en-US" sz="2200" dirty="0"/>
              <a:t>Attempt to facilitate a goals of care conversation when it is generally considered culturally offensive to discuss</a:t>
            </a:r>
          </a:p>
          <a:p>
            <a:pPr marL="0" indent="0">
              <a:buNone/>
            </a:pPr>
            <a:endParaRPr lang="en-US" sz="2200" dirty="0"/>
          </a:p>
          <a:p>
            <a:pPr lvl="1"/>
            <a:r>
              <a:rPr lang="en-US" sz="2200" dirty="0"/>
              <a:t>Explain purpose</a:t>
            </a:r>
          </a:p>
          <a:p>
            <a:pPr lvl="1"/>
            <a:r>
              <a:rPr lang="en-US" sz="2200" dirty="0"/>
              <a:t>Assess knowledge and acceptance by asking questions</a:t>
            </a:r>
          </a:p>
          <a:p>
            <a:pPr lvl="1"/>
            <a:r>
              <a:rPr lang="en-US" sz="2200" dirty="0"/>
              <a:t>Ask for permission to share knowledge of situation</a:t>
            </a:r>
          </a:p>
          <a:p>
            <a:pPr lvl="1"/>
            <a:r>
              <a:rPr lang="en-US" sz="2200" dirty="0"/>
              <a:t>Assess goals</a:t>
            </a:r>
          </a:p>
          <a:p>
            <a:pPr lvl="1"/>
            <a:r>
              <a:rPr lang="en-US" sz="2200" dirty="0"/>
              <a:t>Summarize</a:t>
            </a:r>
          </a:p>
          <a:p>
            <a:pPr marL="457200" lvl="1" indent="0">
              <a:buNone/>
            </a:pPr>
            <a:endParaRPr lang="en-US" sz="2200" dirty="0"/>
          </a:p>
          <a:p>
            <a:pPr marL="457200" lvl="1" indent="0">
              <a:buNone/>
            </a:pPr>
            <a:r>
              <a:rPr lang="en-US" sz="2200" dirty="0"/>
              <a:t>“Before we go, is there anything you would like to tell me or share about the patient….”</a:t>
            </a:r>
          </a:p>
          <a:p>
            <a:pPr lvl="1"/>
            <a:endParaRPr lang="en-US" sz="2200" dirty="0"/>
          </a:p>
          <a:p>
            <a:pPr lvl="1"/>
            <a:endParaRPr lang="en-US" sz="1900" dirty="0"/>
          </a:p>
          <a:p>
            <a:pPr lvl="1"/>
            <a:endParaRPr lang="en-US" sz="1900" dirty="0"/>
          </a:p>
        </p:txBody>
      </p:sp>
      <p:sp>
        <p:nvSpPr>
          <p:cNvPr id="10"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2950" y="0"/>
            <a:ext cx="6099050"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77582" y="557784"/>
            <a:ext cx="5130204"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indoor, table, toy, small&#10;&#10;Description automatically generated">
            <a:extLst>
              <a:ext uri="{FF2B5EF4-FFF2-40B4-BE49-F238E27FC236}">
                <a16:creationId xmlns:a16="http://schemas.microsoft.com/office/drawing/2014/main" id="{57BD09A7-3315-4341-9AEF-26C9BF4070B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904709" y="1749052"/>
            <a:ext cx="4475531" cy="3356648"/>
          </a:xfrm>
          <a:prstGeom prst="rect">
            <a:avLst/>
          </a:prstGeom>
          <a:effectLst/>
        </p:spPr>
      </p:pic>
    </p:spTree>
    <p:extLst>
      <p:ext uri="{BB962C8B-B14F-4D97-AF65-F5344CB8AC3E}">
        <p14:creationId xmlns:p14="http://schemas.microsoft.com/office/powerpoint/2010/main" val="832688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E442304-DDBD-4F7B-8017-36BCC863FB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E48F382-1142-9A0A-C2A9-D087CCD22BA4}"/>
              </a:ext>
            </a:extLst>
          </p:cNvPr>
          <p:cNvSpPr>
            <a:spLocks noGrp="1"/>
          </p:cNvSpPr>
          <p:nvPr>
            <p:ph type="title"/>
          </p:nvPr>
        </p:nvSpPr>
        <p:spPr>
          <a:xfrm>
            <a:off x="635000" y="640823"/>
            <a:ext cx="3418659" cy="5583148"/>
          </a:xfrm>
        </p:spPr>
        <p:txBody>
          <a:bodyPr anchor="ctr">
            <a:normAutofit/>
          </a:bodyPr>
          <a:lstStyle/>
          <a:p>
            <a:r>
              <a:rPr lang="en-US" sz="5400"/>
              <a:t>AMEN protocol: Affirm, meet, educate, no matter what</a:t>
            </a:r>
          </a:p>
        </p:txBody>
      </p:sp>
      <p:sp>
        <p:nvSpPr>
          <p:cNvPr id="11" name="sketch line">
            <a:extLst>
              <a:ext uri="{FF2B5EF4-FFF2-40B4-BE49-F238E27FC236}">
                <a16:creationId xmlns:a16="http://schemas.microsoft.com/office/drawing/2014/main" id="{5E107275-3853-46FD-A241-DE4355A426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627450" y="3462719"/>
            <a:ext cx="5410200" cy="18288"/>
          </a:xfrm>
          <a:custGeom>
            <a:avLst/>
            <a:gdLst>
              <a:gd name="connsiteX0" fmla="*/ 0 w 5410200"/>
              <a:gd name="connsiteY0" fmla="*/ 0 h 18288"/>
              <a:gd name="connsiteX1" fmla="*/ 568071 w 5410200"/>
              <a:gd name="connsiteY1" fmla="*/ 0 h 18288"/>
              <a:gd name="connsiteX2" fmla="*/ 1298448 w 5410200"/>
              <a:gd name="connsiteY2" fmla="*/ 0 h 18288"/>
              <a:gd name="connsiteX3" fmla="*/ 1920621 w 5410200"/>
              <a:gd name="connsiteY3" fmla="*/ 0 h 18288"/>
              <a:gd name="connsiteX4" fmla="*/ 2488692 w 5410200"/>
              <a:gd name="connsiteY4" fmla="*/ 0 h 18288"/>
              <a:gd name="connsiteX5" fmla="*/ 3219069 w 5410200"/>
              <a:gd name="connsiteY5" fmla="*/ 0 h 18288"/>
              <a:gd name="connsiteX6" fmla="*/ 3895344 w 5410200"/>
              <a:gd name="connsiteY6" fmla="*/ 0 h 18288"/>
              <a:gd name="connsiteX7" fmla="*/ 4571619 w 5410200"/>
              <a:gd name="connsiteY7" fmla="*/ 0 h 18288"/>
              <a:gd name="connsiteX8" fmla="*/ 5410200 w 5410200"/>
              <a:gd name="connsiteY8" fmla="*/ 0 h 18288"/>
              <a:gd name="connsiteX9" fmla="*/ 5410200 w 5410200"/>
              <a:gd name="connsiteY9" fmla="*/ 18288 h 18288"/>
              <a:gd name="connsiteX10" fmla="*/ 4842129 w 5410200"/>
              <a:gd name="connsiteY10" fmla="*/ 18288 h 18288"/>
              <a:gd name="connsiteX11" fmla="*/ 4328160 w 5410200"/>
              <a:gd name="connsiteY11" fmla="*/ 18288 h 18288"/>
              <a:gd name="connsiteX12" fmla="*/ 3597783 w 5410200"/>
              <a:gd name="connsiteY12" fmla="*/ 18288 h 18288"/>
              <a:gd name="connsiteX13" fmla="*/ 3029712 w 5410200"/>
              <a:gd name="connsiteY13" fmla="*/ 18288 h 18288"/>
              <a:gd name="connsiteX14" fmla="*/ 2299335 w 5410200"/>
              <a:gd name="connsiteY14" fmla="*/ 18288 h 18288"/>
              <a:gd name="connsiteX15" fmla="*/ 1514856 w 5410200"/>
              <a:gd name="connsiteY15" fmla="*/ 18288 h 18288"/>
              <a:gd name="connsiteX16" fmla="*/ 892683 w 5410200"/>
              <a:gd name="connsiteY16" fmla="*/ 18288 h 18288"/>
              <a:gd name="connsiteX17" fmla="*/ 0 w 5410200"/>
              <a:gd name="connsiteY17" fmla="*/ 18288 h 18288"/>
              <a:gd name="connsiteX18" fmla="*/ 0 w 5410200"/>
              <a:gd name="connsiteY1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E17D9DF1-9BEC-458A-32D1-449B304AD0C7}"/>
              </a:ext>
            </a:extLst>
          </p:cNvPr>
          <p:cNvGraphicFramePr>
            <a:graphicFrameLocks noGrp="1"/>
          </p:cNvGraphicFramePr>
          <p:nvPr>
            <p:ph idx="1"/>
            <p:extLst>
              <p:ext uri="{D42A27DB-BD31-4B8C-83A1-F6EECF244321}">
                <p14:modId xmlns:p14="http://schemas.microsoft.com/office/powerpoint/2010/main" val="2286794865"/>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5373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8ECF69-9727-B646-8718-4D76A493551E}"/>
              </a:ext>
            </a:extLst>
          </p:cNvPr>
          <p:cNvSpPr>
            <a:spLocks noGrp="1"/>
          </p:cNvSpPr>
          <p:nvPr>
            <p:ph type="title"/>
          </p:nvPr>
        </p:nvSpPr>
        <p:spPr>
          <a:xfrm>
            <a:off x="1074304" y="251011"/>
            <a:ext cx="4959603" cy="1038912"/>
          </a:xfrm>
        </p:spPr>
        <p:txBody>
          <a:bodyPr anchor="b">
            <a:normAutofit/>
          </a:bodyPr>
          <a:lstStyle/>
          <a:p>
            <a:r>
              <a:rPr lang="en-US" sz="4000" dirty="0"/>
              <a:t>Emotional Support</a:t>
            </a:r>
          </a:p>
        </p:txBody>
      </p:sp>
      <p:sp>
        <p:nvSpPr>
          <p:cNvPr id="3078" name="Content Placeholder 3077">
            <a:extLst>
              <a:ext uri="{FF2B5EF4-FFF2-40B4-BE49-F238E27FC236}">
                <a16:creationId xmlns:a16="http://schemas.microsoft.com/office/drawing/2014/main" id="{C3E749F3-EDA8-4DEE-99B2-032ADD232FEA}"/>
              </a:ext>
            </a:extLst>
          </p:cNvPr>
          <p:cNvSpPr>
            <a:spLocks noGrp="1"/>
          </p:cNvSpPr>
          <p:nvPr>
            <p:ph idx="1"/>
          </p:nvPr>
        </p:nvSpPr>
        <p:spPr>
          <a:xfrm>
            <a:off x="478535" y="1540934"/>
            <a:ext cx="5617465" cy="4400044"/>
          </a:xfrm>
        </p:spPr>
        <p:txBody>
          <a:bodyPr anchor="t">
            <a:normAutofit lnSpcReduction="10000"/>
          </a:bodyPr>
          <a:lstStyle/>
          <a:p>
            <a:r>
              <a:rPr lang="en-US" dirty="0"/>
              <a:t>Active listening</a:t>
            </a:r>
          </a:p>
          <a:p>
            <a:pPr marL="0" indent="0">
              <a:buNone/>
            </a:pPr>
            <a:endParaRPr lang="en-US" dirty="0"/>
          </a:p>
          <a:p>
            <a:r>
              <a:rPr lang="en-US" dirty="0"/>
              <a:t>Approach with a spirit of inquiry</a:t>
            </a:r>
          </a:p>
          <a:p>
            <a:pPr marL="0" indent="0">
              <a:buNone/>
            </a:pPr>
            <a:endParaRPr lang="en-US" dirty="0"/>
          </a:p>
          <a:p>
            <a:r>
              <a:rPr lang="en-US" dirty="0"/>
              <a:t>Listen carefully</a:t>
            </a:r>
          </a:p>
          <a:p>
            <a:pPr marL="0" indent="0">
              <a:buNone/>
            </a:pPr>
            <a:endParaRPr lang="en-US" dirty="0"/>
          </a:p>
          <a:p>
            <a:r>
              <a:rPr lang="en-US" dirty="0"/>
              <a:t>Ask the right questions</a:t>
            </a:r>
          </a:p>
          <a:p>
            <a:pPr marL="0" indent="0">
              <a:buNone/>
            </a:pPr>
            <a:endParaRPr lang="en-US" dirty="0"/>
          </a:p>
          <a:p>
            <a:r>
              <a:rPr lang="en-US" dirty="0"/>
              <a:t>Negotiate treatment plan</a:t>
            </a:r>
          </a:p>
        </p:txBody>
      </p:sp>
      <p:pic>
        <p:nvPicPr>
          <p:cNvPr id="3074" name="Picture 2" descr="CDC Confirms Soaring COVID-19 Rate Among Native Americans | MedPage Today">
            <a:extLst>
              <a:ext uri="{FF2B5EF4-FFF2-40B4-BE49-F238E27FC236}">
                <a16:creationId xmlns:a16="http://schemas.microsoft.com/office/drawing/2014/main" id="{7A3955F5-7C21-B142-B711-E893A1448EA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872" r="22549" b="1"/>
          <a:stretch/>
        </p:blipFill>
        <p:spPr bwMode="auto">
          <a:xfrm>
            <a:off x="6512442" y="500305"/>
            <a:ext cx="5201023" cy="5443633"/>
          </a:xfrm>
          <a:prstGeom prst="rect">
            <a:avLst/>
          </a:prstGeom>
          <a:noFill/>
          <a:extLst>
            <a:ext uri="{909E8E84-426E-40DD-AFC4-6F175D3DCCD1}">
              <a14:hiddenFill xmlns:a14="http://schemas.microsoft.com/office/drawing/2010/main">
                <a:solidFill>
                  <a:srgbClr val="FFFFFF"/>
                </a:solidFill>
              </a14:hiddenFill>
            </a:ext>
          </a:extLst>
        </p:spPr>
      </p:pic>
      <p:sp>
        <p:nvSpPr>
          <p:cNvPr id="77" name="Rectangle 76">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3189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2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person, indoor, group, sport&#10;&#10;Description automatically generated">
            <a:extLst>
              <a:ext uri="{FF2B5EF4-FFF2-40B4-BE49-F238E27FC236}">
                <a16:creationId xmlns:a16="http://schemas.microsoft.com/office/drawing/2014/main" id="{0EAAA4C0-D002-70FB-B133-3F7902C0EBC9}"/>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3117" r="3119"/>
          <a:stretch/>
        </p:blipFill>
        <p:spPr>
          <a:xfrm>
            <a:off x="2555441" y="10"/>
            <a:ext cx="9669642" cy="6857990"/>
          </a:xfrm>
          <a:prstGeom prst="rect">
            <a:avLst/>
          </a:prstGeom>
        </p:spPr>
      </p:pic>
      <p:sp>
        <p:nvSpPr>
          <p:cNvPr id="31" name="Rectangle 3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365125"/>
            <a:ext cx="3822189" cy="1899912"/>
          </a:xfrm>
        </p:spPr>
        <p:txBody>
          <a:bodyPr>
            <a:normAutofit/>
          </a:bodyPr>
          <a:lstStyle/>
          <a:p>
            <a:r>
              <a:rPr lang="en-US" sz="4000" dirty="0"/>
              <a:t>Common Errors	</a:t>
            </a:r>
          </a:p>
        </p:txBody>
      </p:sp>
      <p:sp>
        <p:nvSpPr>
          <p:cNvPr id="3" name="Content Placeholder 2"/>
          <p:cNvSpPr>
            <a:spLocks noGrp="1"/>
          </p:cNvSpPr>
          <p:nvPr>
            <p:ph idx="1"/>
          </p:nvPr>
        </p:nvSpPr>
        <p:spPr>
          <a:xfrm>
            <a:off x="838200" y="2434201"/>
            <a:ext cx="3822189" cy="3742762"/>
          </a:xfrm>
        </p:spPr>
        <p:txBody>
          <a:bodyPr>
            <a:normAutofit/>
          </a:bodyPr>
          <a:lstStyle/>
          <a:p>
            <a:r>
              <a:rPr lang="en-US" sz="2000"/>
              <a:t>Talk to much</a:t>
            </a:r>
          </a:p>
          <a:p>
            <a:pPr lvl="1"/>
            <a:r>
              <a:rPr lang="en-US" sz="2000"/>
              <a:t>More than 50% = dominating conversation</a:t>
            </a:r>
          </a:p>
          <a:p>
            <a:pPr marL="457200" lvl="1" indent="0">
              <a:buNone/>
            </a:pPr>
            <a:endParaRPr lang="en-US" sz="2000"/>
          </a:p>
          <a:p>
            <a:r>
              <a:rPr lang="en-US" sz="2000"/>
              <a:t>Make Assumptions</a:t>
            </a:r>
          </a:p>
          <a:p>
            <a:pPr lvl="1"/>
            <a:r>
              <a:rPr lang="en-US" sz="2000"/>
              <a:t>Safer to ask questions</a:t>
            </a:r>
          </a:p>
          <a:p>
            <a:pPr marL="457200" lvl="1" indent="0">
              <a:buNone/>
            </a:pPr>
            <a:endParaRPr lang="en-US" sz="2000"/>
          </a:p>
          <a:p>
            <a:r>
              <a:rPr lang="en-US" sz="2000"/>
              <a:t>Meeting run on too long</a:t>
            </a:r>
          </a:p>
          <a:p>
            <a:pPr lvl="1"/>
            <a:r>
              <a:rPr lang="en-US" sz="2000"/>
              <a:t>Over an hour</a:t>
            </a:r>
          </a:p>
          <a:p>
            <a:pPr lvl="1"/>
            <a:r>
              <a:rPr lang="en-US" sz="2000"/>
              <a:t>No clear general goal</a:t>
            </a:r>
          </a:p>
          <a:p>
            <a:endParaRPr lang="en-US" sz="2000" dirty="0"/>
          </a:p>
        </p:txBody>
      </p:sp>
    </p:spTree>
    <p:extLst>
      <p:ext uri="{BB962C8B-B14F-4D97-AF65-F5344CB8AC3E}">
        <p14:creationId xmlns:p14="http://schemas.microsoft.com/office/powerpoint/2010/main" val="171670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66722" y="586855"/>
            <a:ext cx="3201366" cy="2842145"/>
          </a:xfrm>
        </p:spPr>
        <p:txBody>
          <a:bodyPr anchor="b">
            <a:normAutofit/>
          </a:bodyPr>
          <a:lstStyle/>
          <a:p>
            <a:pPr algn="ctr"/>
            <a:r>
              <a:rPr lang="en-US" sz="4000" dirty="0">
                <a:solidFill>
                  <a:srgbClr val="FFFFFF"/>
                </a:solidFill>
              </a:rPr>
              <a:t>Facing End-of-Life Care</a:t>
            </a:r>
          </a:p>
        </p:txBody>
      </p:sp>
      <p:sp>
        <p:nvSpPr>
          <p:cNvPr id="3" name="Content Placeholder 2"/>
          <p:cNvSpPr>
            <a:spLocks noGrp="1"/>
          </p:cNvSpPr>
          <p:nvPr>
            <p:ph idx="1"/>
          </p:nvPr>
        </p:nvSpPr>
        <p:spPr>
          <a:xfrm>
            <a:off x="4134810" y="157164"/>
            <a:ext cx="7909553" cy="6500812"/>
          </a:xfrm>
        </p:spPr>
        <p:txBody>
          <a:bodyPr anchor="ctr">
            <a:normAutofit/>
          </a:bodyPr>
          <a:lstStyle/>
          <a:p>
            <a:r>
              <a:rPr lang="en-US" sz="2000" i="1" dirty="0"/>
              <a:t>“Patients and families are faced with many difficult challenges at the end of life. Not only are they faced with the unknown of the disease process and the dying process, they are often thrust into the unfamiliar realm of healthcare with its medical jargon and constant requests for care decisions”           </a:t>
            </a:r>
            <a:r>
              <a:rPr lang="mr-IN" sz="2000" i="1" dirty="0"/>
              <a:t>–</a:t>
            </a:r>
            <a:r>
              <a:rPr lang="en-US" sz="2000" i="1" dirty="0"/>
              <a:t> Ira </a:t>
            </a:r>
            <a:r>
              <a:rPr lang="en-US" sz="2000" i="1" dirty="0" err="1"/>
              <a:t>Byock</a:t>
            </a:r>
            <a:endParaRPr lang="en-US" sz="2000" i="1" dirty="0"/>
          </a:p>
          <a:p>
            <a:pPr marL="0" indent="0">
              <a:buNone/>
            </a:pPr>
            <a:endParaRPr lang="en-US" sz="2000" dirty="0"/>
          </a:p>
          <a:p>
            <a:r>
              <a:rPr lang="en-US" sz="2000" dirty="0"/>
              <a:t>No matter what beliefs or cultural values a person or family holds, death is a difficult transition </a:t>
            </a:r>
          </a:p>
          <a:p>
            <a:pPr marL="0" indent="0">
              <a:buNone/>
            </a:pPr>
            <a:endParaRPr lang="en-US" sz="2000" dirty="0"/>
          </a:p>
          <a:p>
            <a:r>
              <a:rPr lang="en-US" sz="2000" dirty="0"/>
              <a:t>Practitioners then face the challenge of meeting both the physical and cultural needs of their patients at this transition</a:t>
            </a:r>
          </a:p>
          <a:p>
            <a:pPr marL="0" indent="0">
              <a:buNone/>
            </a:pPr>
            <a:endParaRPr lang="en-US" sz="2000" dirty="0"/>
          </a:p>
          <a:p>
            <a:r>
              <a:rPr lang="en-US" sz="2000" dirty="0"/>
              <a:t>A vast majority not believe in dying at home. Because of this, very few will elect for hospice care.</a:t>
            </a:r>
          </a:p>
          <a:p>
            <a:pPr lvl="1"/>
            <a:r>
              <a:rPr lang="en-US" sz="2000" dirty="0"/>
              <a:t>In the state of New Mexico 2.8% of the indigenous population utilized their hospice benefit over 40% of the rest of the state.</a:t>
            </a:r>
            <a:endParaRPr lang="en-US" sz="2000" baseline="30000" dirty="0"/>
          </a:p>
          <a:p>
            <a:endParaRPr lang="en-US" sz="2000" dirty="0"/>
          </a:p>
        </p:txBody>
      </p:sp>
    </p:spTree>
    <p:extLst>
      <p:ext uri="{BB962C8B-B14F-4D97-AF65-F5344CB8AC3E}">
        <p14:creationId xmlns:p14="http://schemas.microsoft.com/office/powerpoint/2010/main" val="1862028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0" name="Rectangle 2059">
            <a:extLst>
              <a:ext uri="{FF2B5EF4-FFF2-40B4-BE49-F238E27FC236}">
                <a16:creationId xmlns:a16="http://schemas.microsoft.com/office/drawing/2014/main" id="{7666DE11-17E1-4DC7-B2B7-6DA2E6A9C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F03EDA-9F55-C1A6-076D-A8A5AD1F65B3}"/>
              </a:ext>
            </a:extLst>
          </p:cNvPr>
          <p:cNvSpPr>
            <a:spLocks noGrp="1"/>
          </p:cNvSpPr>
          <p:nvPr>
            <p:ph type="title"/>
          </p:nvPr>
        </p:nvSpPr>
        <p:spPr>
          <a:xfrm>
            <a:off x="1137037" y="609600"/>
            <a:ext cx="6650303" cy="947738"/>
          </a:xfrm>
        </p:spPr>
        <p:txBody>
          <a:bodyPr>
            <a:normAutofit/>
          </a:bodyPr>
          <a:lstStyle/>
          <a:p>
            <a:r>
              <a:rPr lang="en-US" dirty="0"/>
              <a:t>View on Death &amp; Dying</a:t>
            </a:r>
          </a:p>
        </p:txBody>
      </p:sp>
      <p:sp>
        <p:nvSpPr>
          <p:cNvPr id="3" name="Content Placeholder 2">
            <a:extLst>
              <a:ext uri="{FF2B5EF4-FFF2-40B4-BE49-F238E27FC236}">
                <a16:creationId xmlns:a16="http://schemas.microsoft.com/office/drawing/2014/main" id="{567B0ADA-391F-FDA4-55A0-A2FF713282B5}"/>
              </a:ext>
            </a:extLst>
          </p:cNvPr>
          <p:cNvSpPr>
            <a:spLocks noGrp="1"/>
          </p:cNvSpPr>
          <p:nvPr>
            <p:ph idx="1"/>
          </p:nvPr>
        </p:nvSpPr>
        <p:spPr>
          <a:xfrm>
            <a:off x="200171" y="1828801"/>
            <a:ext cx="7237859" cy="4655126"/>
          </a:xfrm>
        </p:spPr>
        <p:txBody>
          <a:bodyPr>
            <a:noAutofit/>
          </a:bodyPr>
          <a:lstStyle/>
          <a:p>
            <a:r>
              <a:rPr lang="en-US" sz="2200" b="0" i="0" dirty="0">
                <a:effectLst/>
                <a:latin typeface="Open Sans" panose="020B0606030504020204" pitchFamily="34" charset="0"/>
              </a:rPr>
              <a:t>Most tribes exhibit reverence and respect for life. </a:t>
            </a:r>
          </a:p>
          <a:p>
            <a:r>
              <a:rPr lang="en-US" sz="2200" b="0" i="0" dirty="0">
                <a:effectLst/>
                <a:latin typeface="Open Sans" panose="020B0606030504020204" pitchFamily="34" charset="0"/>
              </a:rPr>
              <a:t>Everything is sacred: earth, trees, animals. </a:t>
            </a:r>
          </a:p>
          <a:p>
            <a:r>
              <a:rPr lang="en-US" sz="2200" b="0" i="0" dirty="0">
                <a:effectLst/>
                <a:latin typeface="Open Sans" panose="020B0606030504020204" pitchFamily="34" charset="0"/>
              </a:rPr>
              <a:t>Death is considered a natural occurrence within life, something to be accepted rather than feared. </a:t>
            </a:r>
          </a:p>
          <a:p>
            <a:r>
              <a:rPr lang="en-US" sz="2200" b="0" i="0" dirty="0">
                <a:effectLst/>
                <a:latin typeface="Open Sans" panose="020B0606030504020204" pitchFamily="34" charset="0"/>
              </a:rPr>
              <a:t>Rather than disconnecting with the dead, Indigenous peoples continue to have a relationship with them. </a:t>
            </a:r>
          </a:p>
          <a:p>
            <a:r>
              <a:rPr lang="en-US" sz="2200" b="0" i="0" dirty="0">
                <a:effectLst/>
                <a:latin typeface="Open Sans" panose="020B0606030504020204" pitchFamily="34" charset="0"/>
              </a:rPr>
              <a:t>From that perspective, death is not a defeat. It is not the result of an offense against God or some other deity but, rather, the common fate of all.</a:t>
            </a:r>
            <a:endParaRPr lang="en-US" sz="2200" dirty="0"/>
          </a:p>
        </p:txBody>
      </p:sp>
      <p:sp>
        <p:nvSpPr>
          <p:cNvPr id="2062" name="Freeform: Shape 2061">
            <a:extLst>
              <a:ext uri="{FF2B5EF4-FFF2-40B4-BE49-F238E27FC236}">
                <a16:creationId xmlns:a16="http://schemas.microsoft.com/office/drawing/2014/main" id="{D1008504-D2A4-4E91-8DFB-8E297027A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8569892" y="-4"/>
            <a:ext cx="3622108" cy="6859295"/>
          </a:xfrm>
          <a:custGeom>
            <a:avLst/>
            <a:gdLst>
              <a:gd name="connsiteX0" fmla="*/ 0 w 7037119"/>
              <a:gd name="connsiteY0" fmla="*/ 0 h 6857999"/>
              <a:gd name="connsiteX1" fmla="*/ 6964192 w 7037119"/>
              <a:gd name="connsiteY1" fmla="*/ 0 h 6857999"/>
              <a:gd name="connsiteX2" fmla="*/ 6958160 w 7037119"/>
              <a:gd name="connsiteY2" fmla="*/ 70714 h 6857999"/>
              <a:gd name="connsiteX3" fmla="*/ 6922034 w 7037119"/>
              <a:gd name="connsiteY3" fmla="*/ 154825 h 6857999"/>
              <a:gd name="connsiteX4" fmla="*/ 6864029 w 7037119"/>
              <a:gd name="connsiteY4" fmla="*/ 301580 h 6857999"/>
              <a:gd name="connsiteX5" fmla="*/ 6842156 w 7037119"/>
              <a:gd name="connsiteY5" fmla="*/ 642469 h 6857999"/>
              <a:gd name="connsiteX6" fmla="*/ 6802087 w 7037119"/>
              <a:gd name="connsiteY6" fmla="*/ 818449 h 6857999"/>
              <a:gd name="connsiteX7" fmla="*/ 6798684 w 7037119"/>
              <a:gd name="connsiteY7" fmla="*/ 875396 h 6857999"/>
              <a:gd name="connsiteX8" fmla="*/ 6756983 w 7037119"/>
              <a:gd name="connsiteY8" fmla="*/ 952375 h 6857999"/>
              <a:gd name="connsiteX9" fmla="*/ 6758478 w 7037119"/>
              <a:gd name="connsiteY9" fmla="*/ 972424 h 6857999"/>
              <a:gd name="connsiteX10" fmla="*/ 6752651 w 7037119"/>
              <a:gd name="connsiteY10" fmla="*/ 996407 h 6857999"/>
              <a:gd name="connsiteX11" fmla="*/ 6716997 w 7037119"/>
              <a:gd name="connsiteY11" fmla="*/ 1091248 h 6857999"/>
              <a:gd name="connsiteX12" fmla="*/ 6657090 w 7037119"/>
              <a:gd name="connsiteY12" fmla="*/ 1307489 h 6857999"/>
              <a:gd name="connsiteX13" fmla="*/ 6508075 w 7037119"/>
              <a:gd name="connsiteY13" fmla="*/ 1709568 h 6857999"/>
              <a:gd name="connsiteX14" fmla="*/ 6462759 w 7037119"/>
              <a:gd name="connsiteY14" fmla="*/ 1811874 h 6857999"/>
              <a:gd name="connsiteX15" fmla="*/ 6383790 w 7037119"/>
              <a:gd name="connsiteY15" fmla="*/ 2228963 h 6857999"/>
              <a:gd name="connsiteX16" fmla="*/ 6369096 w 7037119"/>
              <a:gd name="connsiteY16" fmla="*/ 2404942 h 6857999"/>
              <a:gd name="connsiteX17" fmla="*/ 6365696 w 7037119"/>
              <a:gd name="connsiteY17" fmla="*/ 2461889 h 6857999"/>
              <a:gd name="connsiteX18" fmla="*/ 6323990 w 7037119"/>
              <a:gd name="connsiteY18" fmla="*/ 2538869 h 6857999"/>
              <a:gd name="connsiteX19" fmla="*/ 6299971 w 7037119"/>
              <a:gd name="connsiteY19" fmla="*/ 2852842 h 6857999"/>
              <a:gd name="connsiteX20" fmla="*/ 6305256 w 7037119"/>
              <a:gd name="connsiteY20" fmla="*/ 2965146 h 6857999"/>
              <a:gd name="connsiteX21" fmla="*/ 6297430 w 7037119"/>
              <a:gd name="connsiteY21" fmla="*/ 3010980 h 6857999"/>
              <a:gd name="connsiteX22" fmla="*/ 6301903 w 7037119"/>
              <a:gd name="connsiteY22" fmla="*/ 3017531 h 6857999"/>
              <a:gd name="connsiteX23" fmla="*/ 6312288 w 7037119"/>
              <a:gd name="connsiteY23" fmla="*/ 3141762 h 6857999"/>
              <a:gd name="connsiteX24" fmla="*/ 6317307 w 7037119"/>
              <a:gd name="connsiteY24" fmla="*/ 3167974 h 6857999"/>
              <a:gd name="connsiteX25" fmla="*/ 6319343 w 7037119"/>
              <a:gd name="connsiteY25" fmla="*/ 3170223 h 6857999"/>
              <a:gd name="connsiteX26" fmla="*/ 6388791 w 7037119"/>
              <a:gd name="connsiteY26" fmla="*/ 3425292 h 6857999"/>
              <a:gd name="connsiteX27" fmla="*/ 6473625 w 7037119"/>
              <a:gd name="connsiteY27" fmla="*/ 3778499 h 6857999"/>
              <a:gd name="connsiteX28" fmla="*/ 6488572 w 7037119"/>
              <a:gd name="connsiteY28" fmla="*/ 4010514 h 6857999"/>
              <a:gd name="connsiteX29" fmla="*/ 6542727 w 7037119"/>
              <a:gd name="connsiteY29" fmla="*/ 4142824 h 6857999"/>
              <a:gd name="connsiteX30" fmla="*/ 6574700 w 7037119"/>
              <a:gd name="connsiteY30" fmla="*/ 4253089 h 6857999"/>
              <a:gd name="connsiteX31" fmla="*/ 6630782 w 7037119"/>
              <a:gd name="connsiteY31" fmla="*/ 4495230 h 6857999"/>
              <a:gd name="connsiteX32" fmla="*/ 6657121 w 7037119"/>
              <a:gd name="connsiteY32" fmla="*/ 4592798 h 6857999"/>
              <a:gd name="connsiteX33" fmla="*/ 6675304 w 7037119"/>
              <a:gd name="connsiteY33" fmla="*/ 4625784 h 6857999"/>
              <a:gd name="connsiteX34" fmla="*/ 6695194 w 7037119"/>
              <a:gd name="connsiteY34" fmla="*/ 4674587 h 6857999"/>
              <a:gd name="connsiteX35" fmla="*/ 6694674 w 7037119"/>
              <a:gd name="connsiteY35" fmla="*/ 4706669 h 6857999"/>
              <a:gd name="connsiteX36" fmla="*/ 6696125 w 7037119"/>
              <a:gd name="connsiteY36" fmla="*/ 4712312 h 6857999"/>
              <a:gd name="connsiteX37" fmla="*/ 6683308 w 7037119"/>
              <a:gd name="connsiteY37" fmla="*/ 4752491 h 6857999"/>
              <a:gd name="connsiteX38" fmla="*/ 6662625 w 7037119"/>
              <a:gd name="connsiteY38" fmla="*/ 4924134 h 6857999"/>
              <a:gd name="connsiteX39" fmla="*/ 6666282 w 7037119"/>
              <a:gd name="connsiteY39" fmla="*/ 5049729 h 6857999"/>
              <a:gd name="connsiteX40" fmla="*/ 6674923 w 7037119"/>
              <a:gd name="connsiteY40" fmla="*/ 5092608 h 6857999"/>
              <a:gd name="connsiteX41" fmla="*/ 6688949 w 7037119"/>
              <a:gd name="connsiteY41" fmla="*/ 5164561 h 6857999"/>
              <a:gd name="connsiteX42" fmla="*/ 6713476 w 7037119"/>
              <a:gd name="connsiteY42" fmla="*/ 5227429 h 6857999"/>
              <a:gd name="connsiteX43" fmla="*/ 6699741 w 7037119"/>
              <a:gd name="connsiteY43" fmla="*/ 5295738 h 6857999"/>
              <a:gd name="connsiteX44" fmla="*/ 6698438 w 7037119"/>
              <a:gd name="connsiteY44" fmla="*/ 5353315 h 6857999"/>
              <a:gd name="connsiteX45" fmla="*/ 6705394 w 7037119"/>
              <a:gd name="connsiteY45" fmla="*/ 5356747 h 6857999"/>
              <a:gd name="connsiteX46" fmla="*/ 6705941 w 7037119"/>
              <a:gd name="connsiteY46" fmla="*/ 5364029 h 6857999"/>
              <a:gd name="connsiteX47" fmla="*/ 6698760 w 7037119"/>
              <a:gd name="connsiteY47" fmla="*/ 5369188 h 6857999"/>
              <a:gd name="connsiteX48" fmla="*/ 6674560 w 7037119"/>
              <a:gd name="connsiteY48" fmla="*/ 5465115 h 6857999"/>
              <a:gd name="connsiteX49" fmla="*/ 6698322 w 7037119"/>
              <a:gd name="connsiteY49" fmla="*/ 5543278 h 6857999"/>
              <a:gd name="connsiteX50" fmla="*/ 6673987 w 7037119"/>
              <a:gd name="connsiteY50" fmla="*/ 5606762 h 6857999"/>
              <a:gd name="connsiteX51" fmla="*/ 6665359 w 7037119"/>
              <a:gd name="connsiteY51" fmla="*/ 5656986 h 6857999"/>
              <a:gd name="connsiteX52" fmla="*/ 6718420 w 7037119"/>
              <a:gd name="connsiteY52" fmla="*/ 5747675 h 6857999"/>
              <a:gd name="connsiteX53" fmla="*/ 6786357 w 7037119"/>
              <a:gd name="connsiteY53" fmla="*/ 5797270 h 6857999"/>
              <a:gd name="connsiteX54" fmla="*/ 6834299 w 7037119"/>
              <a:gd name="connsiteY54" fmla="*/ 5897781 h 6857999"/>
              <a:gd name="connsiteX55" fmla="*/ 6848771 w 7037119"/>
              <a:gd name="connsiteY55" fmla="*/ 5936497 h 6857999"/>
              <a:gd name="connsiteX56" fmla="*/ 6883460 w 7037119"/>
              <a:gd name="connsiteY56" fmla="*/ 6064046 h 6857999"/>
              <a:gd name="connsiteX57" fmla="*/ 6896072 w 7037119"/>
              <a:gd name="connsiteY57" fmla="*/ 6107188 h 6857999"/>
              <a:gd name="connsiteX58" fmla="*/ 6980725 w 7037119"/>
              <a:gd name="connsiteY58" fmla="*/ 6197444 h 6857999"/>
              <a:gd name="connsiteX59" fmla="*/ 6999028 w 7037119"/>
              <a:gd name="connsiteY59" fmla="*/ 6288610 h 6857999"/>
              <a:gd name="connsiteX60" fmla="*/ 7021306 w 7037119"/>
              <a:gd name="connsiteY60" fmla="*/ 6426700 h 6857999"/>
              <a:gd name="connsiteX61" fmla="*/ 7033259 w 7037119"/>
              <a:gd name="connsiteY61" fmla="*/ 6489284 h 6857999"/>
              <a:gd name="connsiteX62" fmla="*/ 7037119 w 7037119"/>
              <a:gd name="connsiteY62" fmla="*/ 6501140 h 6857999"/>
              <a:gd name="connsiteX63" fmla="*/ 7037119 w 7037119"/>
              <a:gd name="connsiteY63" fmla="*/ 6557754 h 6857999"/>
              <a:gd name="connsiteX64" fmla="*/ 7031649 w 7037119"/>
              <a:gd name="connsiteY64" fmla="*/ 6569925 h 6857999"/>
              <a:gd name="connsiteX65" fmla="*/ 7011548 w 7037119"/>
              <a:gd name="connsiteY65" fmla="*/ 6615002 h 6857999"/>
              <a:gd name="connsiteX66" fmla="*/ 7021837 w 7037119"/>
              <a:gd name="connsiteY66" fmla="*/ 6743644 h 6857999"/>
              <a:gd name="connsiteX67" fmla="*/ 7006394 w 7037119"/>
              <a:gd name="connsiteY67" fmla="*/ 6856390 h 6857999"/>
              <a:gd name="connsiteX68" fmla="*/ 7037119 w 7037119"/>
              <a:gd name="connsiteY68" fmla="*/ 6856494 h 6857999"/>
              <a:gd name="connsiteX69" fmla="*/ 7037119 w 7037119"/>
              <a:gd name="connsiteY69" fmla="*/ 6857999 h 6857999"/>
              <a:gd name="connsiteX70" fmla="*/ 0 w 7037119"/>
              <a:gd name="connsiteY70" fmla="*/ 6857999 h 6857999"/>
              <a:gd name="connsiteX0" fmla="*/ 0 w 8515751"/>
              <a:gd name="connsiteY0" fmla="*/ 0 h 6857999"/>
              <a:gd name="connsiteX1" fmla="*/ 8515751 w 8515751"/>
              <a:gd name="connsiteY1" fmla="*/ 10633 h 6857999"/>
              <a:gd name="connsiteX2" fmla="*/ 6958160 w 8515751"/>
              <a:gd name="connsiteY2" fmla="*/ 70714 h 6857999"/>
              <a:gd name="connsiteX3" fmla="*/ 6922034 w 8515751"/>
              <a:gd name="connsiteY3" fmla="*/ 154825 h 6857999"/>
              <a:gd name="connsiteX4" fmla="*/ 6864029 w 8515751"/>
              <a:gd name="connsiteY4" fmla="*/ 301580 h 6857999"/>
              <a:gd name="connsiteX5" fmla="*/ 6842156 w 8515751"/>
              <a:gd name="connsiteY5" fmla="*/ 642469 h 6857999"/>
              <a:gd name="connsiteX6" fmla="*/ 6802087 w 8515751"/>
              <a:gd name="connsiteY6" fmla="*/ 818449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6922034 w 8515751"/>
              <a:gd name="connsiteY3" fmla="*/ 154825 h 6857999"/>
              <a:gd name="connsiteX4" fmla="*/ 6864029 w 8515751"/>
              <a:gd name="connsiteY4" fmla="*/ 301580 h 6857999"/>
              <a:gd name="connsiteX5" fmla="*/ 6842156 w 8515751"/>
              <a:gd name="connsiteY5" fmla="*/ 642469 h 6857999"/>
              <a:gd name="connsiteX6" fmla="*/ 6802087 w 8515751"/>
              <a:gd name="connsiteY6" fmla="*/ 818449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6864029 w 8515751"/>
              <a:gd name="connsiteY4" fmla="*/ 301580 h 6857999"/>
              <a:gd name="connsiteX5" fmla="*/ 6842156 w 8515751"/>
              <a:gd name="connsiteY5" fmla="*/ 642469 h 6857999"/>
              <a:gd name="connsiteX6" fmla="*/ 6802087 w 8515751"/>
              <a:gd name="connsiteY6" fmla="*/ 818449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6842156 w 8515751"/>
              <a:gd name="connsiteY5" fmla="*/ 642469 h 6857999"/>
              <a:gd name="connsiteX6" fmla="*/ 6802087 w 8515751"/>
              <a:gd name="connsiteY6" fmla="*/ 818449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6802087 w 8515751"/>
              <a:gd name="connsiteY6" fmla="*/ 818449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6551836 w 8515751"/>
              <a:gd name="connsiteY6" fmla="*/ 669593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6798684 w 8515751"/>
              <a:gd name="connsiteY7" fmla="*/ 875396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6758478 w 8515751"/>
              <a:gd name="connsiteY9" fmla="*/ 972424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7037119 w 8515751"/>
              <a:gd name="connsiteY69" fmla="*/ 6857999 h 6857999"/>
              <a:gd name="connsiteX70" fmla="*/ 0 w 8515751"/>
              <a:gd name="connsiteY70" fmla="*/ 6857999 h 6857999"/>
              <a:gd name="connsiteX71" fmla="*/ 0 w 8515751"/>
              <a:gd name="connsiteY71"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7037119 w 8515751"/>
              <a:gd name="connsiteY68" fmla="*/ 6856494 h 6857999"/>
              <a:gd name="connsiteX69" fmla="*/ 0 w 8515751"/>
              <a:gd name="connsiteY69" fmla="*/ 6857999 h 6857999"/>
              <a:gd name="connsiteX70" fmla="*/ 0 w 8515751"/>
              <a:gd name="connsiteY70"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21837 w 8515751"/>
              <a:gd name="connsiteY66" fmla="*/ 6743644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259466 w 8515751"/>
              <a:gd name="connsiteY2" fmla="*/ 70714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388791 w 8515751"/>
              <a:gd name="connsiteY26" fmla="*/ 3425292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319343 w 8515751"/>
              <a:gd name="connsiteY25" fmla="*/ 3170223 h 6857999"/>
              <a:gd name="connsiteX26" fmla="*/ 6563966 w 8515751"/>
              <a:gd name="connsiteY26" fmla="*/ 3563516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19546 w 8515751"/>
              <a:gd name="connsiteY25" fmla="*/ 3404139 h 6857999"/>
              <a:gd name="connsiteX26" fmla="*/ 6563966 w 8515751"/>
              <a:gd name="connsiteY26" fmla="*/ 3563516 h 6857999"/>
              <a:gd name="connsiteX27" fmla="*/ 6473625 w 8515751"/>
              <a:gd name="connsiteY27" fmla="*/ 3778499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19546 w 8515751"/>
              <a:gd name="connsiteY25" fmla="*/ 3404139 h 6857999"/>
              <a:gd name="connsiteX26" fmla="*/ 6563966 w 8515751"/>
              <a:gd name="connsiteY26" fmla="*/ 3563516 h 6857999"/>
              <a:gd name="connsiteX27" fmla="*/ 6598751 w 8515751"/>
              <a:gd name="connsiteY27" fmla="*/ 3704071 h 6857999"/>
              <a:gd name="connsiteX28" fmla="*/ 6488572 w 8515751"/>
              <a:gd name="connsiteY28" fmla="*/ 4010514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19546 w 8515751"/>
              <a:gd name="connsiteY25" fmla="*/ 3404139 h 6857999"/>
              <a:gd name="connsiteX26" fmla="*/ 6563966 w 8515751"/>
              <a:gd name="connsiteY26" fmla="*/ 3563516 h 6857999"/>
              <a:gd name="connsiteX27" fmla="*/ 6598751 w 8515751"/>
              <a:gd name="connsiteY27" fmla="*/ 3704071 h 6857999"/>
              <a:gd name="connsiteX28" fmla="*/ 6488573 w 8515751"/>
              <a:gd name="connsiteY28" fmla="*/ 3882923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19546 w 8515751"/>
              <a:gd name="connsiteY25" fmla="*/ 3404139 h 6857999"/>
              <a:gd name="connsiteX26" fmla="*/ 6629468 w 8515751"/>
              <a:gd name="connsiteY26" fmla="*/ 3623151 h 6857999"/>
              <a:gd name="connsiteX27" fmla="*/ 6598751 w 8515751"/>
              <a:gd name="connsiteY27" fmla="*/ 3704071 h 6857999"/>
              <a:gd name="connsiteX28" fmla="*/ 6488573 w 8515751"/>
              <a:gd name="connsiteY28" fmla="*/ 3882923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94404 w 8515751"/>
              <a:gd name="connsiteY25" fmla="*/ 3539311 h 6857999"/>
              <a:gd name="connsiteX26" fmla="*/ 6629468 w 8515751"/>
              <a:gd name="connsiteY26" fmla="*/ 3623151 h 6857999"/>
              <a:gd name="connsiteX27" fmla="*/ 6598751 w 8515751"/>
              <a:gd name="connsiteY27" fmla="*/ 3704071 h 6857999"/>
              <a:gd name="connsiteX28" fmla="*/ 6488573 w 8515751"/>
              <a:gd name="connsiteY28" fmla="*/ 3882923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94404 w 8515751"/>
              <a:gd name="connsiteY25" fmla="*/ 3539311 h 6857999"/>
              <a:gd name="connsiteX26" fmla="*/ 6629468 w 8515751"/>
              <a:gd name="connsiteY26" fmla="*/ 3623151 h 6857999"/>
              <a:gd name="connsiteX27" fmla="*/ 6598751 w 8515751"/>
              <a:gd name="connsiteY27" fmla="*/ 3704071 h 6857999"/>
              <a:gd name="connsiteX28" fmla="*/ 6488573 w 8515751"/>
              <a:gd name="connsiteY28" fmla="*/ 3882923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94404 w 8515751"/>
              <a:gd name="connsiteY25" fmla="*/ 3539311 h 6857999"/>
              <a:gd name="connsiteX26" fmla="*/ 6629468 w 8515751"/>
              <a:gd name="connsiteY26" fmla="*/ 3623151 h 6857999"/>
              <a:gd name="connsiteX27" fmla="*/ 6598751 w 8515751"/>
              <a:gd name="connsiteY27" fmla="*/ 3704071 h 6857999"/>
              <a:gd name="connsiteX28" fmla="*/ 6488573 w 8515751"/>
              <a:gd name="connsiteY28" fmla="*/ 3882923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94404 w 8515751"/>
              <a:gd name="connsiteY25" fmla="*/ 3539311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317307 w 8515751"/>
              <a:gd name="connsiteY24" fmla="*/ 3167974 h 6857999"/>
              <a:gd name="connsiteX25" fmla="*/ 6585046 w 8515751"/>
              <a:gd name="connsiteY25" fmla="*/ 3571116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495097 w 8515751"/>
              <a:gd name="connsiteY24" fmla="*/ 3398562 h 6857999"/>
              <a:gd name="connsiteX25" fmla="*/ 6585046 w 8515751"/>
              <a:gd name="connsiteY25" fmla="*/ 3571116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495097 w 8515751"/>
              <a:gd name="connsiteY24" fmla="*/ 3398562 h 6857999"/>
              <a:gd name="connsiteX25" fmla="*/ 6585046 w 8515751"/>
              <a:gd name="connsiteY25" fmla="*/ 3571116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588668 w 8515751"/>
              <a:gd name="connsiteY24" fmla="*/ 3486026 h 6857999"/>
              <a:gd name="connsiteX25" fmla="*/ 6585046 w 8515751"/>
              <a:gd name="connsiteY25" fmla="*/ 3571116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6756983 w 8515751"/>
              <a:gd name="connsiteY8" fmla="*/ 952375 h 6857999"/>
              <a:gd name="connsiteX9" fmla="*/ 7033754 w 8515751"/>
              <a:gd name="connsiteY9" fmla="*/ 727875 h 6857999"/>
              <a:gd name="connsiteX10" fmla="*/ 6752651 w 8515751"/>
              <a:gd name="connsiteY10" fmla="*/ 996407 h 6857999"/>
              <a:gd name="connsiteX11" fmla="*/ 6716997 w 8515751"/>
              <a:gd name="connsiteY11" fmla="*/ 1091248 h 6857999"/>
              <a:gd name="connsiteX12" fmla="*/ 6657090 w 8515751"/>
              <a:gd name="connsiteY12" fmla="*/ 1307489 h 6857999"/>
              <a:gd name="connsiteX13" fmla="*/ 6508075 w 8515751"/>
              <a:gd name="connsiteY13" fmla="*/ 1709568 h 6857999"/>
              <a:gd name="connsiteX14" fmla="*/ 6462759 w 8515751"/>
              <a:gd name="connsiteY14" fmla="*/ 1811874 h 6857999"/>
              <a:gd name="connsiteX15" fmla="*/ 6383790 w 8515751"/>
              <a:gd name="connsiteY15" fmla="*/ 2228963 h 6857999"/>
              <a:gd name="connsiteX16" fmla="*/ 6369096 w 8515751"/>
              <a:gd name="connsiteY16" fmla="*/ 2404942 h 6857999"/>
              <a:gd name="connsiteX17" fmla="*/ 6365696 w 8515751"/>
              <a:gd name="connsiteY17" fmla="*/ 2461889 h 6857999"/>
              <a:gd name="connsiteX18" fmla="*/ 6323990 w 8515751"/>
              <a:gd name="connsiteY18" fmla="*/ 2538869 h 6857999"/>
              <a:gd name="connsiteX19" fmla="*/ 6299971 w 8515751"/>
              <a:gd name="connsiteY19" fmla="*/ 2852842 h 6857999"/>
              <a:gd name="connsiteX20" fmla="*/ 6305256 w 8515751"/>
              <a:gd name="connsiteY20" fmla="*/ 2965146 h 6857999"/>
              <a:gd name="connsiteX21" fmla="*/ 6297430 w 8515751"/>
              <a:gd name="connsiteY21" fmla="*/ 3010980 h 6857999"/>
              <a:gd name="connsiteX22" fmla="*/ 6301903 w 8515751"/>
              <a:gd name="connsiteY22" fmla="*/ 3017531 h 6857999"/>
              <a:gd name="connsiteX23" fmla="*/ 6312288 w 8515751"/>
              <a:gd name="connsiteY23" fmla="*/ 3141762 h 6857999"/>
              <a:gd name="connsiteX24" fmla="*/ 6588668 w 8515751"/>
              <a:gd name="connsiteY24" fmla="*/ 3486026 h 6857999"/>
              <a:gd name="connsiteX25" fmla="*/ 6585046 w 8515751"/>
              <a:gd name="connsiteY25" fmla="*/ 3571116 h 6857999"/>
              <a:gd name="connsiteX26" fmla="*/ 6629468 w 8515751"/>
              <a:gd name="connsiteY26" fmla="*/ 3623151 h 6857999"/>
              <a:gd name="connsiteX27" fmla="*/ 6598751 w 8515751"/>
              <a:gd name="connsiteY27" fmla="*/ 3704071 h 6857999"/>
              <a:gd name="connsiteX28" fmla="*/ 6554074 w 8515751"/>
              <a:gd name="connsiteY28" fmla="*/ 3775580 h 6857999"/>
              <a:gd name="connsiteX29" fmla="*/ 6542727 w 8515751"/>
              <a:gd name="connsiteY29" fmla="*/ 4142824 h 6857999"/>
              <a:gd name="connsiteX30" fmla="*/ 6574700 w 8515751"/>
              <a:gd name="connsiteY30" fmla="*/ 4253089 h 6857999"/>
              <a:gd name="connsiteX31" fmla="*/ 6630782 w 8515751"/>
              <a:gd name="connsiteY31" fmla="*/ 4495230 h 6857999"/>
              <a:gd name="connsiteX32" fmla="*/ 6657121 w 8515751"/>
              <a:gd name="connsiteY32" fmla="*/ 4592798 h 6857999"/>
              <a:gd name="connsiteX33" fmla="*/ 6675304 w 8515751"/>
              <a:gd name="connsiteY33" fmla="*/ 4625784 h 6857999"/>
              <a:gd name="connsiteX34" fmla="*/ 6695194 w 8515751"/>
              <a:gd name="connsiteY34" fmla="*/ 4674587 h 6857999"/>
              <a:gd name="connsiteX35" fmla="*/ 6694674 w 8515751"/>
              <a:gd name="connsiteY35" fmla="*/ 4706669 h 6857999"/>
              <a:gd name="connsiteX36" fmla="*/ 6696125 w 8515751"/>
              <a:gd name="connsiteY36" fmla="*/ 4712312 h 6857999"/>
              <a:gd name="connsiteX37" fmla="*/ 6683308 w 8515751"/>
              <a:gd name="connsiteY37" fmla="*/ 4752491 h 6857999"/>
              <a:gd name="connsiteX38" fmla="*/ 6662625 w 8515751"/>
              <a:gd name="connsiteY38" fmla="*/ 4924134 h 6857999"/>
              <a:gd name="connsiteX39" fmla="*/ 6666282 w 8515751"/>
              <a:gd name="connsiteY39" fmla="*/ 5049729 h 6857999"/>
              <a:gd name="connsiteX40" fmla="*/ 6674923 w 8515751"/>
              <a:gd name="connsiteY40" fmla="*/ 5092608 h 6857999"/>
              <a:gd name="connsiteX41" fmla="*/ 6688949 w 8515751"/>
              <a:gd name="connsiteY41" fmla="*/ 5164561 h 6857999"/>
              <a:gd name="connsiteX42" fmla="*/ 6713476 w 8515751"/>
              <a:gd name="connsiteY42" fmla="*/ 5227429 h 6857999"/>
              <a:gd name="connsiteX43" fmla="*/ 6699741 w 8515751"/>
              <a:gd name="connsiteY43" fmla="*/ 5295738 h 6857999"/>
              <a:gd name="connsiteX44" fmla="*/ 6698438 w 8515751"/>
              <a:gd name="connsiteY44" fmla="*/ 5353315 h 6857999"/>
              <a:gd name="connsiteX45" fmla="*/ 6705394 w 8515751"/>
              <a:gd name="connsiteY45" fmla="*/ 5356747 h 6857999"/>
              <a:gd name="connsiteX46" fmla="*/ 6705941 w 8515751"/>
              <a:gd name="connsiteY46" fmla="*/ 5364029 h 6857999"/>
              <a:gd name="connsiteX47" fmla="*/ 6698760 w 8515751"/>
              <a:gd name="connsiteY47" fmla="*/ 5369188 h 6857999"/>
              <a:gd name="connsiteX48" fmla="*/ 6674560 w 8515751"/>
              <a:gd name="connsiteY48" fmla="*/ 5465115 h 6857999"/>
              <a:gd name="connsiteX49" fmla="*/ 6698322 w 8515751"/>
              <a:gd name="connsiteY49" fmla="*/ 5543278 h 6857999"/>
              <a:gd name="connsiteX50" fmla="*/ 6673987 w 8515751"/>
              <a:gd name="connsiteY50" fmla="*/ 5606762 h 6857999"/>
              <a:gd name="connsiteX51" fmla="*/ 6665359 w 8515751"/>
              <a:gd name="connsiteY51" fmla="*/ 5656986 h 6857999"/>
              <a:gd name="connsiteX52" fmla="*/ 6718420 w 8515751"/>
              <a:gd name="connsiteY52" fmla="*/ 5747675 h 6857999"/>
              <a:gd name="connsiteX53" fmla="*/ 6786357 w 8515751"/>
              <a:gd name="connsiteY53" fmla="*/ 5797270 h 6857999"/>
              <a:gd name="connsiteX54" fmla="*/ 6834299 w 8515751"/>
              <a:gd name="connsiteY54" fmla="*/ 5897781 h 6857999"/>
              <a:gd name="connsiteX55" fmla="*/ 6848771 w 8515751"/>
              <a:gd name="connsiteY55" fmla="*/ 5936497 h 6857999"/>
              <a:gd name="connsiteX56" fmla="*/ 6883460 w 8515751"/>
              <a:gd name="connsiteY56" fmla="*/ 6064046 h 6857999"/>
              <a:gd name="connsiteX57" fmla="*/ 6896072 w 8515751"/>
              <a:gd name="connsiteY57" fmla="*/ 6107188 h 6857999"/>
              <a:gd name="connsiteX58" fmla="*/ 6980725 w 8515751"/>
              <a:gd name="connsiteY58" fmla="*/ 6197444 h 6857999"/>
              <a:gd name="connsiteX59" fmla="*/ 6999028 w 8515751"/>
              <a:gd name="connsiteY59" fmla="*/ 6288610 h 6857999"/>
              <a:gd name="connsiteX60" fmla="*/ 7021306 w 8515751"/>
              <a:gd name="connsiteY60" fmla="*/ 6426700 h 6857999"/>
              <a:gd name="connsiteX61" fmla="*/ 7033259 w 8515751"/>
              <a:gd name="connsiteY61" fmla="*/ 6489284 h 6857999"/>
              <a:gd name="connsiteX62" fmla="*/ 7037119 w 8515751"/>
              <a:gd name="connsiteY62" fmla="*/ 6501140 h 6857999"/>
              <a:gd name="connsiteX63" fmla="*/ 7037119 w 8515751"/>
              <a:gd name="connsiteY63" fmla="*/ 6557754 h 6857999"/>
              <a:gd name="connsiteX64" fmla="*/ 7031649 w 8515751"/>
              <a:gd name="connsiteY64" fmla="*/ 6569925 h 6857999"/>
              <a:gd name="connsiteX65" fmla="*/ 7011548 w 8515751"/>
              <a:gd name="connsiteY65" fmla="*/ 6615002 h 6857999"/>
              <a:gd name="connsiteX66" fmla="*/ 7096913 w 8515751"/>
              <a:gd name="connsiteY66" fmla="*/ 6733011 h 6857999"/>
              <a:gd name="connsiteX67" fmla="*/ 7006394 w 8515751"/>
              <a:gd name="connsiteY67" fmla="*/ 6856390 h 6857999"/>
              <a:gd name="connsiteX68" fmla="*/ 0 w 8515751"/>
              <a:gd name="connsiteY68" fmla="*/ 6857999 h 6857999"/>
              <a:gd name="connsiteX69" fmla="*/ 0 w 8515751"/>
              <a:gd name="connsiteY69"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377666 w 8515751"/>
              <a:gd name="connsiteY6" fmla="*/ 446310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443166 w 8515751"/>
              <a:gd name="connsiteY6" fmla="*/ 466189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443166 w 8515751"/>
              <a:gd name="connsiteY6" fmla="*/ 466189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693011 w 8515751"/>
              <a:gd name="connsiteY5" fmla="*/ 387288 h 6857999"/>
              <a:gd name="connsiteX6" fmla="*/ 7546095 w 8515751"/>
              <a:gd name="connsiteY6" fmla="*/ 438359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546095 w 8515751"/>
              <a:gd name="connsiteY6" fmla="*/ 438359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249137 w 8515751"/>
              <a:gd name="connsiteY7" fmla="*/ 577684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033754 w 8515751"/>
              <a:gd name="connsiteY8" fmla="*/ 727875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6752651 w 8515751"/>
              <a:gd name="connsiteY9" fmla="*/ 996407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6716997 w 8515751"/>
              <a:gd name="connsiteY10" fmla="*/ 1091248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657090 w 8515751"/>
              <a:gd name="connsiteY11" fmla="*/ 1307489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508075 w 8515751"/>
              <a:gd name="connsiteY12" fmla="*/ 1709568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462759 w 8515751"/>
              <a:gd name="connsiteY13" fmla="*/ 1811874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597190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597190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383790 w 8515751"/>
              <a:gd name="connsiteY14" fmla="*/ 2228963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308934 w 8515751"/>
              <a:gd name="connsiteY14" fmla="*/ 2181255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308934 w 8515751"/>
              <a:gd name="connsiteY14" fmla="*/ 2181255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262148 w 8515751"/>
              <a:gd name="connsiteY14" fmla="*/ 1966570 h 6857999"/>
              <a:gd name="connsiteX15" fmla="*/ 6369096 w 8515751"/>
              <a:gd name="connsiteY15" fmla="*/ 2404942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262148 w 8515751"/>
              <a:gd name="connsiteY14" fmla="*/ 1966570 h 6857999"/>
              <a:gd name="connsiteX15" fmla="*/ 6378456 w 8515751"/>
              <a:gd name="connsiteY15" fmla="*/ 2261818 h 6857999"/>
              <a:gd name="connsiteX16" fmla="*/ 6365696 w 8515751"/>
              <a:gd name="connsiteY16" fmla="*/ 246188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262148 w 8515751"/>
              <a:gd name="connsiteY14" fmla="*/ 1966570 h 6857999"/>
              <a:gd name="connsiteX15" fmla="*/ 6378456 w 8515751"/>
              <a:gd name="connsiteY15" fmla="*/ 2261818 h 6857999"/>
              <a:gd name="connsiteX16" fmla="*/ 6346980 w 8515751"/>
              <a:gd name="connsiteY16" fmla="*/ 242610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262148 w 8515751"/>
              <a:gd name="connsiteY14" fmla="*/ 1966570 h 6857999"/>
              <a:gd name="connsiteX15" fmla="*/ 6378456 w 8515751"/>
              <a:gd name="connsiteY15" fmla="*/ 2261818 h 6857999"/>
              <a:gd name="connsiteX16" fmla="*/ 6346980 w 8515751"/>
              <a:gd name="connsiteY16" fmla="*/ 242610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15751"/>
              <a:gd name="connsiteY0" fmla="*/ 0 h 6857999"/>
              <a:gd name="connsiteX1" fmla="*/ 8515751 w 8515751"/>
              <a:gd name="connsiteY1" fmla="*/ 10633 h 6857999"/>
              <a:gd name="connsiteX2" fmla="*/ 8309516 w 8515751"/>
              <a:gd name="connsiteY2" fmla="*/ 91979 h 6857999"/>
              <a:gd name="connsiteX3" fmla="*/ 8048164 w 8515751"/>
              <a:gd name="connsiteY3" fmla="*/ 154825 h 6857999"/>
              <a:gd name="connsiteX4" fmla="*/ 7789959 w 8515751"/>
              <a:gd name="connsiteY4" fmla="*/ 248417 h 6857999"/>
              <a:gd name="connsiteX5" fmla="*/ 7739796 w 8515751"/>
              <a:gd name="connsiteY5" fmla="*/ 335605 h 6857999"/>
              <a:gd name="connsiteX6" fmla="*/ 7630310 w 8515751"/>
              <a:gd name="connsiteY6" fmla="*/ 390651 h 6857999"/>
              <a:gd name="connsiteX7" fmla="*/ 7548568 w 8515751"/>
              <a:gd name="connsiteY7" fmla="*/ 454439 h 6857999"/>
              <a:gd name="connsiteX8" fmla="*/ 7398684 w 8515751"/>
              <a:gd name="connsiteY8" fmla="*/ 556922 h 6857999"/>
              <a:gd name="connsiteX9" fmla="*/ 7183085 w 8515751"/>
              <a:gd name="connsiteY9" fmla="*/ 654501 h 6857999"/>
              <a:gd name="connsiteX10" fmla="*/ 7100644 w 8515751"/>
              <a:gd name="connsiteY10" fmla="*/ 701634 h 6857999"/>
              <a:gd name="connsiteX11" fmla="*/ 6881664 w 8515751"/>
              <a:gd name="connsiteY11" fmla="*/ 878118 h 6857999"/>
              <a:gd name="connsiteX12" fmla="*/ 6648434 w 8515751"/>
              <a:gd name="connsiteY12" fmla="*/ 1204661 h 6857999"/>
              <a:gd name="connsiteX13" fmla="*/ 6378545 w 8515751"/>
              <a:gd name="connsiteY13" fmla="*/ 1434189 h 6857999"/>
              <a:gd name="connsiteX14" fmla="*/ 6262148 w 8515751"/>
              <a:gd name="connsiteY14" fmla="*/ 1966570 h 6857999"/>
              <a:gd name="connsiteX15" fmla="*/ 6378456 w 8515751"/>
              <a:gd name="connsiteY15" fmla="*/ 2261818 h 6857999"/>
              <a:gd name="connsiteX16" fmla="*/ 6346980 w 8515751"/>
              <a:gd name="connsiteY16" fmla="*/ 2426109 h 6857999"/>
              <a:gd name="connsiteX17" fmla="*/ 6323990 w 8515751"/>
              <a:gd name="connsiteY17" fmla="*/ 2538869 h 6857999"/>
              <a:gd name="connsiteX18" fmla="*/ 6299971 w 8515751"/>
              <a:gd name="connsiteY18" fmla="*/ 2852842 h 6857999"/>
              <a:gd name="connsiteX19" fmla="*/ 6305256 w 8515751"/>
              <a:gd name="connsiteY19" fmla="*/ 2965146 h 6857999"/>
              <a:gd name="connsiteX20" fmla="*/ 6297430 w 8515751"/>
              <a:gd name="connsiteY20" fmla="*/ 3010980 h 6857999"/>
              <a:gd name="connsiteX21" fmla="*/ 6301903 w 8515751"/>
              <a:gd name="connsiteY21" fmla="*/ 3017531 h 6857999"/>
              <a:gd name="connsiteX22" fmla="*/ 6312288 w 8515751"/>
              <a:gd name="connsiteY22" fmla="*/ 3141762 h 6857999"/>
              <a:gd name="connsiteX23" fmla="*/ 6588668 w 8515751"/>
              <a:gd name="connsiteY23" fmla="*/ 3486026 h 6857999"/>
              <a:gd name="connsiteX24" fmla="*/ 6585046 w 8515751"/>
              <a:gd name="connsiteY24" fmla="*/ 3571116 h 6857999"/>
              <a:gd name="connsiteX25" fmla="*/ 6629468 w 8515751"/>
              <a:gd name="connsiteY25" fmla="*/ 3623151 h 6857999"/>
              <a:gd name="connsiteX26" fmla="*/ 6598751 w 8515751"/>
              <a:gd name="connsiteY26" fmla="*/ 3704071 h 6857999"/>
              <a:gd name="connsiteX27" fmla="*/ 6554074 w 8515751"/>
              <a:gd name="connsiteY27" fmla="*/ 3775580 h 6857999"/>
              <a:gd name="connsiteX28" fmla="*/ 6542727 w 8515751"/>
              <a:gd name="connsiteY28" fmla="*/ 4142824 h 6857999"/>
              <a:gd name="connsiteX29" fmla="*/ 6574700 w 8515751"/>
              <a:gd name="connsiteY29" fmla="*/ 4253089 h 6857999"/>
              <a:gd name="connsiteX30" fmla="*/ 6630782 w 8515751"/>
              <a:gd name="connsiteY30" fmla="*/ 4495230 h 6857999"/>
              <a:gd name="connsiteX31" fmla="*/ 6657121 w 8515751"/>
              <a:gd name="connsiteY31" fmla="*/ 4592798 h 6857999"/>
              <a:gd name="connsiteX32" fmla="*/ 6675304 w 8515751"/>
              <a:gd name="connsiteY32" fmla="*/ 4625784 h 6857999"/>
              <a:gd name="connsiteX33" fmla="*/ 6695194 w 8515751"/>
              <a:gd name="connsiteY33" fmla="*/ 4674587 h 6857999"/>
              <a:gd name="connsiteX34" fmla="*/ 6694674 w 8515751"/>
              <a:gd name="connsiteY34" fmla="*/ 4706669 h 6857999"/>
              <a:gd name="connsiteX35" fmla="*/ 6696125 w 8515751"/>
              <a:gd name="connsiteY35" fmla="*/ 4712312 h 6857999"/>
              <a:gd name="connsiteX36" fmla="*/ 6683308 w 8515751"/>
              <a:gd name="connsiteY36" fmla="*/ 4752491 h 6857999"/>
              <a:gd name="connsiteX37" fmla="*/ 6662625 w 8515751"/>
              <a:gd name="connsiteY37" fmla="*/ 4924134 h 6857999"/>
              <a:gd name="connsiteX38" fmla="*/ 6666282 w 8515751"/>
              <a:gd name="connsiteY38" fmla="*/ 5049729 h 6857999"/>
              <a:gd name="connsiteX39" fmla="*/ 6674923 w 8515751"/>
              <a:gd name="connsiteY39" fmla="*/ 5092608 h 6857999"/>
              <a:gd name="connsiteX40" fmla="*/ 6688949 w 8515751"/>
              <a:gd name="connsiteY40" fmla="*/ 5164561 h 6857999"/>
              <a:gd name="connsiteX41" fmla="*/ 6713476 w 8515751"/>
              <a:gd name="connsiteY41" fmla="*/ 5227429 h 6857999"/>
              <a:gd name="connsiteX42" fmla="*/ 6699741 w 8515751"/>
              <a:gd name="connsiteY42" fmla="*/ 5295738 h 6857999"/>
              <a:gd name="connsiteX43" fmla="*/ 6698438 w 8515751"/>
              <a:gd name="connsiteY43" fmla="*/ 5353315 h 6857999"/>
              <a:gd name="connsiteX44" fmla="*/ 6705394 w 8515751"/>
              <a:gd name="connsiteY44" fmla="*/ 5356747 h 6857999"/>
              <a:gd name="connsiteX45" fmla="*/ 6705941 w 8515751"/>
              <a:gd name="connsiteY45" fmla="*/ 5364029 h 6857999"/>
              <a:gd name="connsiteX46" fmla="*/ 6698760 w 8515751"/>
              <a:gd name="connsiteY46" fmla="*/ 5369188 h 6857999"/>
              <a:gd name="connsiteX47" fmla="*/ 6674560 w 8515751"/>
              <a:gd name="connsiteY47" fmla="*/ 5465115 h 6857999"/>
              <a:gd name="connsiteX48" fmla="*/ 6698322 w 8515751"/>
              <a:gd name="connsiteY48" fmla="*/ 5543278 h 6857999"/>
              <a:gd name="connsiteX49" fmla="*/ 6673987 w 8515751"/>
              <a:gd name="connsiteY49" fmla="*/ 5606762 h 6857999"/>
              <a:gd name="connsiteX50" fmla="*/ 6665359 w 8515751"/>
              <a:gd name="connsiteY50" fmla="*/ 5656986 h 6857999"/>
              <a:gd name="connsiteX51" fmla="*/ 6718420 w 8515751"/>
              <a:gd name="connsiteY51" fmla="*/ 5747675 h 6857999"/>
              <a:gd name="connsiteX52" fmla="*/ 6786357 w 8515751"/>
              <a:gd name="connsiteY52" fmla="*/ 5797270 h 6857999"/>
              <a:gd name="connsiteX53" fmla="*/ 6834299 w 8515751"/>
              <a:gd name="connsiteY53" fmla="*/ 5897781 h 6857999"/>
              <a:gd name="connsiteX54" fmla="*/ 6848771 w 8515751"/>
              <a:gd name="connsiteY54" fmla="*/ 5936497 h 6857999"/>
              <a:gd name="connsiteX55" fmla="*/ 6883460 w 8515751"/>
              <a:gd name="connsiteY55" fmla="*/ 6064046 h 6857999"/>
              <a:gd name="connsiteX56" fmla="*/ 6896072 w 8515751"/>
              <a:gd name="connsiteY56" fmla="*/ 6107188 h 6857999"/>
              <a:gd name="connsiteX57" fmla="*/ 6980725 w 8515751"/>
              <a:gd name="connsiteY57" fmla="*/ 6197444 h 6857999"/>
              <a:gd name="connsiteX58" fmla="*/ 6999028 w 8515751"/>
              <a:gd name="connsiteY58" fmla="*/ 6288610 h 6857999"/>
              <a:gd name="connsiteX59" fmla="*/ 7021306 w 8515751"/>
              <a:gd name="connsiteY59" fmla="*/ 6426700 h 6857999"/>
              <a:gd name="connsiteX60" fmla="*/ 7033259 w 8515751"/>
              <a:gd name="connsiteY60" fmla="*/ 6489284 h 6857999"/>
              <a:gd name="connsiteX61" fmla="*/ 7037119 w 8515751"/>
              <a:gd name="connsiteY61" fmla="*/ 6501140 h 6857999"/>
              <a:gd name="connsiteX62" fmla="*/ 7037119 w 8515751"/>
              <a:gd name="connsiteY62" fmla="*/ 6557754 h 6857999"/>
              <a:gd name="connsiteX63" fmla="*/ 7031649 w 8515751"/>
              <a:gd name="connsiteY63" fmla="*/ 6569925 h 6857999"/>
              <a:gd name="connsiteX64" fmla="*/ 7011548 w 8515751"/>
              <a:gd name="connsiteY64" fmla="*/ 6615002 h 6857999"/>
              <a:gd name="connsiteX65" fmla="*/ 7096913 w 8515751"/>
              <a:gd name="connsiteY65" fmla="*/ 6733011 h 6857999"/>
              <a:gd name="connsiteX66" fmla="*/ 7006394 w 8515751"/>
              <a:gd name="connsiteY66" fmla="*/ 6856390 h 6857999"/>
              <a:gd name="connsiteX67" fmla="*/ 0 w 8515751"/>
              <a:gd name="connsiteY67" fmla="*/ 6857999 h 6857999"/>
              <a:gd name="connsiteX68" fmla="*/ 0 w 8515751"/>
              <a:gd name="connsiteY68" fmla="*/ 0 h 6857999"/>
              <a:gd name="connsiteX0" fmla="*/ 0 w 8525109"/>
              <a:gd name="connsiteY0" fmla="*/ 1294 h 6859293"/>
              <a:gd name="connsiteX1" fmla="*/ 8525109 w 8525109"/>
              <a:gd name="connsiteY1" fmla="*/ 0 h 6859293"/>
              <a:gd name="connsiteX2" fmla="*/ 8309516 w 8525109"/>
              <a:gd name="connsiteY2" fmla="*/ 93273 h 6859293"/>
              <a:gd name="connsiteX3" fmla="*/ 8048164 w 8525109"/>
              <a:gd name="connsiteY3" fmla="*/ 156119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7011548 w 8525109"/>
              <a:gd name="connsiteY64" fmla="*/ 6616296 h 6859293"/>
              <a:gd name="connsiteX65" fmla="*/ 7096913 w 8525109"/>
              <a:gd name="connsiteY65" fmla="*/ 6734305 h 6859293"/>
              <a:gd name="connsiteX66" fmla="*/ 7006394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048164 w 8525109"/>
              <a:gd name="connsiteY3" fmla="*/ 156119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7011548 w 8525109"/>
              <a:gd name="connsiteY64" fmla="*/ 6616296 h 6859293"/>
              <a:gd name="connsiteX65" fmla="*/ 7096913 w 8525109"/>
              <a:gd name="connsiteY65" fmla="*/ 6734305 h 6859293"/>
              <a:gd name="connsiteX66" fmla="*/ 7006394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7011548 w 8525109"/>
              <a:gd name="connsiteY64" fmla="*/ 6616296 h 6859293"/>
              <a:gd name="connsiteX65" fmla="*/ 7096913 w 8525109"/>
              <a:gd name="connsiteY65" fmla="*/ 6734305 h 6859293"/>
              <a:gd name="connsiteX66" fmla="*/ 7006394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7011548 w 8525109"/>
              <a:gd name="connsiteY64" fmla="*/ 6616296 h 6859293"/>
              <a:gd name="connsiteX65" fmla="*/ 7096913 w 8525109"/>
              <a:gd name="connsiteY65" fmla="*/ 6734305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7011548 w 8525109"/>
              <a:gd name="connsiteY64" fmla="*/ 6616296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7031649 w 8525109"/>
              <a:gd name="connsiteY63" fmla="*/ 6571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7037119 w 8525109"/>
              <a:gd name="connsiteY62" fmla="*/ 6559048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7037119 w 8525109"/>
              <a:gd name="connsiteY61" fmla="*/ 65024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7033259 w 8525109"/>
              <a:gd name="connsiteY60" fmla="*/ 6490578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7021306 w 8525109"/>
              <a:gd name="connsiteY59" fmla="*/ 6427994 h 6859293"/>
              <a:gd name="connsiteX60" fmla="*/ 6345764 w 8525109"/>
              <a:gd name="connsiteY60" fmla="*/ 6582653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999028 w 8525109"/>
              <a:gd name="connsiteY58" fmla="*/ 6289904 h 6859293"/>
              <a:gd name="connsiteX59" fmla="*/ 6416010 w 8525109"/>
              <a:gd name="connsiteY59" fmla="*/ 6532769 h 6859293"/>
              <a:gd name="connsiteX60" fmla="*/ 6345764 w 8525109"/>
              <a:gd name="connsiteY60" fmla="*/ 6582653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378787 w 8525109"/>
              <a:gd name="connsiteY58" fmla="*/ 6426429 h 6859293"/>
              <a:gd name="connsiteX59" fmla="*/ 6416010 w 8525109"/>
              <a:gd name="connsiteY59" fmla="*/ 6532769 h 6859293"/>
              <a:gd name="connsiteX60" fmla="*/ 6345764 w 8525109"/>
              <a:gd name="connsiteY60" fmla="*/ 6582653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980725 w 8525109"/>
              <a:gd name="connsiteY57" fmla="*/ 6198738 h 6859293"/>
              <a:gd name="connsiteX58" fmla="*/ 6378787 w 8525109"/>
              <a:gd name="connsiteY58" fmla="*/ 6426429 h 6859293"/>
              <a:gd name="connsiteX59" fmla="*/ 6386119 w 8525109"/>
              <a:gd name="connsiteY59" fmla="*/ 6529594 h 6859293"/>
              <a:gd name="connsiteX60" fmla="*/ 6345764 w 8525109"/>
              <a:gd name="connsiteY60" fmla="*/ 6582653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83460 w 8525109"/>
              <a:gd name="connsiteY55" fmla="*/ 6065340 h 6859293"/>
              <a:gd name="connsiteX56" fmla="*/ 6896072 w 8525109"/>
              <a:gd name="connsiteY56" fmla="*/ 6108482 h 6859293"/>
              <a:gd name="connsiteX57" fmla="*/ 6524887 w 8525109"/>
              <a:gd name="connsiteY57" fmla="*/ 6249538 h 6859293"/>
              <a:gd name="connsiteX58" fmla="*/ 6378787 w 8525109"/>
              <a:gd name="connsiteY58" fmla="*/ 6426429 h 6859293"/>
              <a:gd name="connsiteX59" fmla="*/ 6386119 w 8525109"/>
              <a:gd name="connsiteY59" fmla="*/ 6529594 h 6859293"/>
              <a:gd name="connsiteX60" fmla="*/ 6345764 w 8525109"/>
              <a:gd name="connsiteY60" fmla="*/ 6582653 h 6859293"/>
              <a:gd name="connsiteX61" fmla="*/ 6319732 w 8525109"/>
              <a:gd name="connsiteY61" fmla="*/ 6616734 h 6859293"/>
              <a:gd name="connsiteX62" fmla="*/ 6342151 w 8525109"/>
              <a:gd name="connsiteY62" fmla="*/ 6663823 h 6859293"/>
              <a:gd name="connsiteX63" fmla="*/ 6284371 w 8525109"/>
              <a:gd name="connsiteY63" fmla="*/ 6698219 h 6859293"/>
              <a:gd name="connsiteX64" fmla="*/ 6271742 w 8525109"/>
              <a:gd name="connsiteY64" fmla="*/ 6740121 h 6859293"/>
              <a:gd name="connsiteX65" fmla="*/ 6297326 w 8525109"/>
              <a:gd name="connsiteY65" fmla="*/ 6788280 h 6859293"/>
              <a:gd name="connsiteX66" fmla="*/ 6229226 w 8525109"/>
              <a:gd name="connsiteY66" fmla="*/ 6857684 h 6859293"/>
              <a:gd name="connsiteX67" fmla="*/ 0 w 8525109"/>
              <a:gd name="connsiteY67" fmla="*/ 6859293 h 6859293"/>
              <a:gd name="connsiteX68" fmla="*/ 0 w 8525109"/>
              <a:gd name="connsiteY68"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48771 w 8525109"/>
              <a:gd name="connsiteY54" fmla="*/ 5937791 h 6859293"/>
              <a:gd name="connsiteX55" fmla="*/ 6896072 w 8525109"/>
              <a:gd name="connsiteY55" fmla="*/ 6108482 h 6859293"/>
              <a:gd name="connsiteX56" fmla="*/ 6524887 w 8525109"/>
              <a:gd name="connsiteY56" fmla="*/ 6249538 h 6859293"/>
              <a:gd name="connsiteX57" fmla="*/ 6378787 w 8525109"/>
              <a:gd name="connsiteY57" fmla="*/ 6426429 h 6859293"/>
              <a:gd name="connsiteX58" fmla="*/ 6386119 w 8525109"/>
              <a:gd name="connsiteY58" fmla="*/ 6529594 h 6859293"/>
              <a:gd name="connsiteX59" fmla="*/ 6345764 w 8525109"/>
              <a:gd name="connsiteY59" fmla="*/ 6582653 h 6859293"/>
              <a:gd name="connsiteX60" fmla="*/ 6319732 w 8525109"/>
              <a:gd name="connsiteY60" fmla="*/ 6616734 h 6859293"/>
              <a:gd name="connsiteX61" fmla="*/ 6342151 w 8525109"/>
              <a:gd name="connsiteY61" fmla="*/ 6663823 h 6859293"/>
              <a:gd name="connsiteX62" fmla="*/ 6284371 w 8525109"/>
              <a:gd name="connsiteY62" fmla="*/ 6698219 h 6859293"/>
              <a:gd name="connsiteX63" fmla="*/ 6271742 w 8525109"/>
              <a:gd name="connsiteY63" fmla="*/ 6740121 h 6859293"/>
              <a:gd name="connsiteX64" fmla="*/ 6297326 w 8525109"/>
              <a:gd name="connsiteY64" fmla="*/ 6788280 h 6859293"/>
              <a:gd name="connsiteX65" fmla="*/ 6229226 w 8525109"/>
              <a:gd name="connsiteY65" fmla="*/ 6857684 h 6859293"/>
              <a:gd name="connsiteX66" fmla="*/ 0 w 8525109"/>
              <a:gd name="connsiteY66" fmla="*/ 6859293 h 6859293"/>
              <a:gd name="connsiteX67" fmla="*/ 0 w 8525109"/>
              <a:gd name="connsiteY67"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896072 w 8525109"/>
              <a:gd name="connsiteY54" fmla="*/ 6108482 h 6859293"/>
              <a:gd name="connsiteX55" fmla="*/ 6524887 w 8525109"/>
              <a:gd name="connsiteY55" fmla="*/ 6249538 h 6859293"/>
              <a:gd name="connsiteX56" fmla="*/ 6378787 w 8525109"/>
              <a:gd name="connsiteY56" fmla="*/ 6426429 h 6859293"/>
              <a:gd name="connsiteX57" fmla="*/ 6386119 w 8525109"/>
              <a:gd name="connsiteY57" fmla="*/ 6529594 h 6859293"/>
              <a:gd name="connsiteX58" fmla="*/ 6345764 w 8525109"/>
              <a:gd name="connsiteY58" fmla="*/ 6582653 h 6859293"/>
              <a:gd name="connsiteX59" fmla="*/ 6319732 w 8525109"/>
              <a:gd name="connsiteY59" fmla="*/ 6616734 h 6859293"/>
              <a:gd name="connsiteX60" fmla="*/ 6342151 w 8525109"/>
              <a:gd name="connsiteY60" fmla="*/ 6663823 h 6859293"/>
              <a:gd name="connsiteX61" fmla="*/ 6284371 w 8525109"/>
              <a:gd name="connsiteY61" fmla="*/ 6698219 h 6859293"/>
              <a:gd name="connsiteX62" fmla="*/ 6271742 w 8525109"/>
              <a:gd name="connsiteY62" fmla="*/ 6740121 h 6859293"/>
              <a:gd name="connsiteX63" fmla="*/ 6297326 w 8525109"/>
              <a:gd name="connsiteY63" fmla="*/ 6788280 h 6859293"/>
              <a:gd name="connsiteX64" fmla="*/ 6229226 w 8525109"/>
              <a:gd name="connsiteY64" fmla="*/ 6857684 h 6859293"/>
              <a:gd name="connsiteX65" fmla="*/ 0 w 8525109"/>
              <a:gd name="connsiteY65" fmla="*/ 6859293 h 6859293"/>
              <a:gd name="connsiteX66" fmla="*/ 0 w 8525109"/>
              <a:gd name="connsiteY66"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834299 w 8525109"/>
              <a:gd name="connsiteY53" fmla="*/ 5899075 h 6859293"/>
              <a:gd name="connsiteX54" fmla="*/ 6544853 w 8525109"/>
              <a:gd name="connsiteY54" fmla="*/ 6019582 h 6859293"/>
              <a:gd name="connsiteX55" fmla="*/ 6524887 w 8525109"/>
              <a:gd name="connsiteY55" fmla="*/ 6249538 h 6859293"/>
              <a:gd name="connsiteX56" fmla="*/ 6378787 w 8525109"/>
              <a:gd name="connsiteY56" fmla="*/ 6426429 h 6859293"/>
              <a:gd name="connsiteX57" fmla="*/ 6386119 w 8525109"/>
              <a:gd name="connsiteY57" fmla="*/ 6529594 h 6859293"/>
              <a:gd name="connsiteX58" fmla="*/ 6345764 w 8525109"/>
              <a:gd name="connsiteY58" fmla="*/ 6582653 h 6859293"/>
              <a:gd name="connsiteX59" fmla="*/ 6319732 w 8525109"/>
              <a:gd name="connsiteY59" fmla="*/ 6616734 h 6859293"/>
              <a:gd name="connsiteX60" fmla="*/ 6342151 w 8525109"/>
              <a:gd name="connsiteY60" fmla="*/ 6663823 h 6859293"/>
              <a:gd name="connsiteX61" fmla="*/ 6284371 w 8525109"/>
              <a:gd name="connsiteY61" fmla="*/ 6698219 h 6859293"/>
              <a:gd name="connsiteX62" fmla="*/ 6271742 w 8525109"/>
              <a:gd name="connsiteY62" fmla="*/ 6740121 h 6859293"/>
              <a:gd name="connsiteX63" fmla="*/ 6297326 w 8525109"/>
              <a:gd name="connsiteY63" fmla="*/ 6788280 h 6859293"/>
              <a:gd name="connsiteX64" fmla="*/ 6229226 w 8525109"/>
              <a:gd name="connsiteY64" fmla="*/ 6857684 h 6859293"/>
              <a:gd name="connsiteX65" fmla="*/ 0 w 8525109"/>
              <a:gd name="connsiteY65" fmla="*/ 6859293 h 6859293"/>
              <a:gd name="connsiteX66" fmla="*/ 0 w 8525109"/>
              <a:gd name="connsiteY66"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786357 w 8525109"/>
              <a:gd name="connsiteY52" fmla="*/ 5798564 h 6859293"/>
              <a:gd name="connsiteX53" fmla="*/ 6544853 w 8525109"/>
              <a:gd name="connsiteY53" fmla="*/ 6019582 h 6859293"/>
              <a:gd name="connsiteX54" fmla="*/ 6524887 w 8525109"/>
              <a:gd name="connsiteY54" fmla="*/ 6249538 h 6859293"/>
              <a:gd name="connsiteX55" fmla="*/ 6378787 w 8525109"/>
              <a:gd name="connsiteY55" fmla="*/ 6426429 h 6859293"/>
              <a:gd name="connsiteX56" fmla="*/ 6386119 w 8525109"/>
              <a:gd name="connsiteY56" fmla="*/ 6529594 h 6859293"/>
              <a:gd name="connsiteX57" fmla="*/ 6345764 w 8525109"/>
              <a:gd name="connsiteY57" fmla="*/ 6582653 h 6859293"/>
              <a:gd name="connsiteX58" fmla="*/ 6319732 w 8525109"/>
              <a:gd name="connsiteY58" fmla="*/ 6616734 h 6859293"/>
              <a:gd name="connsiteX59" fmla="*/ 6342151 w 8525109"/>
              <a:gd name="connsiteY59" fmla="*/ 6663823 h 6859293"/>
              <a:gd name="connsiteX60" fmla="*/ 6284371 w 8525109"/>
              <a:gd name="connsiteY60" fmla="*/ 6698219 h 6859293"/>
              <a:gd name="connsiteX61" fmla="*/ 6271742 w 8525109"/>
              <a:gd name="connsiteY61" fmla="*/ 6740121 h 6859293"/>
              <a:gd name="connsiteX62" fmla="*/ 6297326 w 8525109"/>
              <a:gd name="connsiteY62" fmla="*/ 6788280 h 6859293"/>
              <a:gd name="connsiteX63" fmla="*/ 6229226 w 8525109"/>
              <a:gd name="connsiteY63" fmla="*/ 6857684 h 6859293"/>
              <a:gd name="connsiteX64" fmla="*/ 0 w 8525109"/>
              <a:gd name="connsiteY64" fmla="*/ 6859293 h 6859293"/>
              <a:gd name="connsiteX65" fmla="*/ 0 w 8525109"/>
              <a:gd name="connsiteY65" fmla="*/ 1294 h 6859293"/>
              <a:gd name="connsiteX0" fmla="*/ 0 w 8525109"/>
              <a:gd name="connsiteY0" fmla="*/ 1294 h 6859293"/>
              <a:gd name="connsiteX1" fmla="*/ 8525109 w 8525109"/>
              <a:gd name="connsiteY1" fmla="*/ 0 h 6859293"/>
              <a:gd name="connsiteX2" fmla="*/ 8346944 w 8525109"/>
              <a:gd name="connsiteY2" fmla="*/ 81346 h 6859293"/>
              <a:gd name="connsiteX3" fmla="*/ 8132380 w 8525109"/>
              <a:gd name="connsiteY3" fmla="*/ 160094 h 6859293"/>
              <a:gd name="connsiteX4" fmla="*/ 7789959 w 8525109"/>
              <a:gd name="connsiteY4" fmla="*/ 249711 h 6859293"/>
              <a:gd name="connsiteX5" fmla="*/ 7739796 w 8525109"/>
              <a:gd name="connsiteY5" fmla="*/ 336899 h 6859293"/>
              <a:gd name="connsiteX6" fmla="*/ 7630310 w 8525109"/>
              <a:gd name="connsiteY6" fmla="*/ 391945 h 6859293"/>
              <a:gd name="connsiteX7" fmla="*/ 7548568 w 8525109"/>
              <a:gd name="connsiteY7" fmla="*/ 455733 h 6859293"/>
              <a:gd name="connsiteX8" fmla="*/ 7398684 w 8525109"/>
              <a:gd name="connsiteY8" fmla="*/ 558216 h 6859293"/>
              <a:gd name="connsiteX9" fmla="*/ 7183085 w 8525109"/>
              <a:gd name="connsiteY9" fmla="*/ 655795 h 6859293"/>
              <a:gd name="connsiteX10" fmla="*/ 7100644 w 8525109"/>
              <a:gd name="connsiteY10" fmla="*/ 702928 h 6859293"/>
              <a:gd name="connsiteX11" fmla="*/ 6881664 w 8525109"/>
              <a:gd name="connsiteY11" fmla="*/ 879412 h 6859293"/>
              <a:gd name="connsiteX12" fmla="*/ 6648434 w 8525109"/>
              <a:gd name="connsiteY12" fmla="*/ 1205955 h 6859293"/>
              <a:gd name="connsiteX13" fmla="*/ 6378545 w 8525109"/>
              <a:gd name="connsiteY13" fmla="*/ 1435483 h 6859293"/>
              <a:gd name="connsiteX14" fmla="*/ 6262148 w 8525109"/>
              <a:gd name="connsiteY14" fmla="*/ 1967864 h 6859293"/>
              <a:gd name="connsiteX15" fmla="*/ 6378456 w 8525109"/>
              <a:gd name="connsiteY15" fmla="*/ 2263112 h 6859293"/>
              <a:gd name="connsiteX16" fmla="*/ 6346980 w 8525109"/>
              <a:gd name="connsiteY16" fmla="*/ 2427403 h 6859293"/>
              <a:gd name="connsiteX17" fmla="*/ 6323990 w 8525109"/>
              <a:gd name="connsiteY17" fmla="*/ 2540163 h 6859293"/>
              <a:gd name="connsiteX18" fmla="*/ 6299971 w 8525109"/>
              <a:gd name="connsiteY18" fmla="*/ 2854136 h 6859293"/>
              <a:gd name="connsiteX19" fmla="*/ 6305256 w 8525109"/>
              <a:gd name="connsiteY19" fmla="*/ 2966440 h 6859293"/>
              <a:gd name="connsiteX20" fmla="*/ 6297430 w 8525109"/>
              <a:gd name="connsiteY20" fmla="*/ 3012274 h 6859293"/>
              <a:gd name="connsiteX21" fmla="*/ 6301903 w 8525109"/>
              <a:gd name="connsiteY21" fmla="*/ 3018825 h 6859293"/>
              <a:gd name="connsiteX22" fmla="*/ 6312288 w 8525109"/>
              <a:gd name="connsiteY22" fmla="*/ 3143056 h 6859293"/>
              <a:gd name="connsiteX23" fmla="*/ 6588668 w 8525109"/>
              <a:gd name="connsiteY23" fmla="*/ 3487320 h 6859293"/>
              <a:gd name="connsiteX24" fmla="*/ 6585046 w 8525109"/>
              <a:gd name="connsiteY24" fmla="*/ 3572410 h 6859293"/>
              <a:gd name="connsiteX25" fmla="*/ 6629468 w 8525109"/>
              <a:gd name="connsiteY25" fmla="*/ 3624445 h 6859293"/>
              <a:gd name="connsiteX26" fmla="*/ 6598751 w 8525109"/>
              <a:gd name="connsiteY26" fmla="*/ 3705365 h 6859293"/>
              <a:gd name="connsiteX27" fmla="*/ 6554074 w 8525109"/>
              <a:gd name="connsiteY27" fmla="*/ 3776874 h 6859293"/>
              <a:gd name="connsiteX28" fmla="*/ 6542727 w 8525109"/>
              <a:gd name="connsiteY28" fmla="*/ 4144118 h 6859293"/>
              <a:gd name="connsiteX29" fmla="*/ 6574700 w 8525109"/>
              <a:gd name="connsiteY29" fmla="*/ 4254383 h 6859293"/>
              <a:gd name="connsiteX30" fmla="*/ 6630782 w 8525109"/>
              <a:gd name="connsiteY30" fmla="*/ 4496524 h 6859293"/>
              <a:gd name="connsiteX31" fmla="*/ 6657121 w 8525109"/>
              <a:gd name="connsiteY31" fmla="*/ 4594092 h 6859293"/>
              <a:gd name="connsiteX32" fmla="*/ 6675304 w 8525109"/>
              <a:gd name="connsiteY32" fmla="*/ 4627078 h 6859293"/>
              <a:gd name="connsiteX33" fmla="*/ 6695194 w 8525109"/>
              <a:gd name="connsiteY33" fmla="*/ 4675881 h 6859293"/>
              <a:gd name="connsiteX34" fmla="*/ 6694674 w 8525109"/>
              <a:gd name="connsiteY34" fmla="*/ 4707963 h 6859293"/>
              <a:gd name="connsiteX35" fmla="*/ 6696125 w 8525109"/>
              <a:gd name="connsiteY35" fmla="*/ 4713606 h 6859293"/>
              <a:gd name="connsiteX36" fmla="*/ 6683308 w 8525109"/>
              <a:gd name="connsiteY36" fmla="*/ 4753785 h 6859293"/>
              <a:gd name="connsiteX37" fmla="*/ 6662625 w 8525109"/>
              <a:gd name="connsiteY37" fmla="*/ 4925428 h 6859293"/>
              <a:gd name="connsiteX38" fmla="*/ 6666282 w 8525109"/>
              <a:gd name="connsiteY38" fmla="*/ 5051023 h 6859293"/>
              <a:gd name="connsiteX39" fmla="*/ 6674923 w 8525109"/>
              <a:gd name="connsiteY39" fmla="*/ 5093902 h 6859293"/>
              <a:gd name="connsiteX40" fmla="*/ 6688949 w 8525109"/>
              <a:gd name="connsiteY40" fmla="*/ 5165855 h 6859293"/>
              <a:gd name="connsiteX41" fmla="*/ 6713476 w 8525109"/>
              <a:gd name="connsiteY41" fmla="*/ 5228723 h 6859293"/>
              <a:gd name="connsiteX42" fmla="*/ 6699741 w 8525109"/>
              <a:gd name="connsiteY42" fmla="*/ 5297032 h 6859293"/>
              <a:gd name="connsiteX43" fmla="*/ 6698438 w 8525109"/>
              <a:gd name="connsiteY43" fmla="*/ 5354609 h 6859293"/>
              <a:gd name="connsiteX44" fmla="*/ 6705394 w 8525109"/>
              <a:gd name="connsiteY44" fmla="*/ 5358041 h 6859293"/>
              <a:gd name="connsiteX45" fmla="*/ 6705941 w 8525109"/>
              <a:gd name="connsiteY45" fmla="*/ 5365323 h 6859293"/>
              <a:gd name="connsiteX46" fmla="*/ 6698760 w 8525109"/>
              <a:gd name="connsiteY46" fmla="*/ 5370482 h 6859293"/>
              <a:gd name="connsiteX47" fmla="*/ 6674560 w 8525109"/>
              <a:gd name="connsiteY47" fmla="*/ 5466409 h 6859293"/>
              <a:gd name="connsiteX48" fmla="*/ 6698322 w 8525109"/>
              <a:gd name="connsiteY48" fmla="*/ 5544572 h 6859293"/>
              <a:gd name="connsiteX49" fmla="*/ 6673987 w 8525109"/>
              <a:gd name="connsiteY49" fmla="*/ 5608056 h 6859293"/>
              <a:gd name="connsiteX50" fmla="*/ 6665359 w 8525109"/>
              <a:gd name="connsiteY50" fmla="*/ 5658280 h 6859293"/>
              <a:gd name="connsiteX51" fmla="*/ 6718420 w 8525109"/>
              <a:gd name="connsiteY51" fmla="*/ 5748969 h 6859293"/>
              <a:gd name="connsiteX52" fmla="*/ 6554700 w 8525109"/>
              <a:gd name="connsiteY52" fmla="*/ 5893814 h 6859293"/>
              <a:gd name="connsiteX53" fmla="*/ 6544853 w 8525109"/>
              <a:gd name="connsiteY53" fmla="*/ 6019582 h 6859293"/>
              <a:gd name="connsiteX54" fmla="*/ 6524887 w 8525109"/>
              <a:gd name="connsiteY54" fmla="*/ 6249538 h 6859293"/>
              <a:gd name="connsiteX55" fmla="*/ 6378787 w 8525109"/>
              <a:gd name="connsiteY55" fmla="*/ 6426429 h 6859293"/>
              <a:gd name="connsiteX56" fmla="*/ 6386119 w 8525109"/>
              <a:gd name="connsiteY56" fmla="*/ 6529594 h 6859293"/>
              <a:gd name="connsiteX57" fmla="*/ 6345764 w 8525109"/>
              <a:gd name="connsiteY57" fmla="*/ 6582653 h 6859293"/>
              <a:gd name="connsiteX58" fmla="*/ 6319732 w 8525109"/>
              <a:gd name="connsiteY58" fmla="*/ 6616734 h 6859293"/>
              <a:gd name="connsiteX59" fmla="*/ 6342151 w 8525109"/>
              <a:gd name="connsiteY59" fmla="*/ 6663823 h 6859293"/>
              <a:gd name="connsiteX60" fmla="*/ 6284371 w 8525109"/>
              <a:gd name="connsiteY60" fmla="*/ 6698219 h 6859293"/>
              <a:gd name="connsiteX61" fmla="*/ 6271742 w 8525109"/>
              <a:gd name="connsiteY61" fmla="*/ 6740121 h 6859293"/>
              <a:gd name="connsiteX62" fmla="*/ 6297326 w 8525109"/>
              <a:gd name="connsiteY62" fmla="*/ 6788280 h 6859293"/>
              <a:gd name="connsiteX63" fmla="*/ 6229226 w 8525109"/>
              <a:gd name="connsiteY63" fmla="*/ 6857684 h 6859293"/>
              <a:gd name="connsiteX64" fmla="*/ 0 w 8525109"/>
              <a:gd name="connsiteY64" fmla="*/ 6859293 h 6859293"/>
              <a:gd name="connsiteX65" fmla="*/ 0 w 8525109"/>
              <a:gd name="connsiteY65" fmla="*/ 1294 h 6859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8525109" h="6859293">
                <a:moveTo>
                  <a:pt x="0" y="1294"/>
                </a:moveTo>
                <a:lnTo>
                  <a:pt x="8525109" y="0"/>
                </a:lnTo>
                <a:cubicBezTo>
                  <a:pt x="8523098" y="23571"/>
                  <a:pt x="8348955" y="57775"/>
                  <a:pt x="8346944" y="81346"/>
                </a:cubicBezTo>
                <a:cubicBezTo>
                  <a:pt x="8339785" y="115716"/>
                  <a:pt x="8136408" y="130310"/>
                  <a:pt x="8132380" y="160094"/>
                </a:cubicBezTo>
                <a:cubicBezTo>
                  <a:pt x="8099084" y="189352"/>
                  <a:pt x="7801155" y="220285"/>
                  <a:pt x="7789959" y="249711"/>
                </a:cubicBezTo>
                <a:cubicBezTo>
                  <a:pt x="7776471" y="330607"/>
                  <a:pt x="7755406" y="238056"/>
                  <a:pt x="7739796" y="336899"/>
                </a:cubicBezTo>
                <a:cubicBezTo>
                  <a:pt x="7725890" y="409983"/>
                  <a:pt x="7660792" y="339224"/>
                  <a:pt x="7630310" y="391945"/>
                </a:cubicBezTo>
                <a:cubicBezTo>
                  <a:pt x="7656374" y="404037"/>
                  <a:pt x="7551098" y="439421"/>
                  <a:pt x="7548568" y="455733"/>
                </a:cubicBezTo>
                <a:cubicBezTo>
                  <a:pt x="7491249" y="502661"/>
                  <a:pt x="7481432" y="488429"/>
                  <a:pt x="7398684" y="558216"/>
                </a:cubicBezTo>
                <a:lnTo>
                  <a:pt x="7183085" y="655795"/>
                </a:lnTo>
                <a:cubicBezTo>
                  <a:pt x="7174635" y="699934"/>
                  <a:pt x="7119917" y="697845"/>
                  <a:pt x="7100644" y="702928"/>
                </a:cubicBezTo>
                <a:cubicBezTo>
                  <a:pt x="7061979" y="734029"/>
                  <a:pt x="6931985" y="812752"/>
                  <a:pt x="6881664" y="879412"/>
                </a:cubicBezTo>
                <a:cubicBezTo>
                  <a:pt x="6845709" y="1016310"/>
                  <a:pt x="6664543" y="1086816"/>
                  <a:pt x="6648434" y="1205955"/>
                </a:cubicBezTo>
                <a:cubicBezTo>
                  <a:pt x="6615139" y="1235215"/>
                  <a:pt x="6502026" y="1398108"/>
                  <a:pt x="6378545" y="1435483"/>
                </a:cubicBezTo>
                <a:cubicBezTo>
                  <a:pt x="6365056" y="1516378"/>
                  <a:pt x="6193544" y="1821313"/>
                  <a:pt x="6262148" y="1967864"/>
                </a:cubicBezTo>
                <a:cubicBezTo>
                  <a:pt x="6248241" y="2040947"/>
                  <a:pt x="6408938" y="2174610"/>
                  <a:pt x="6378456" y="2263112"/>
                </a:cubicBezTo>
                <a:cubicBezTo>
                  <a:pt x="6404521" y="2275205"/>
                  <a:pt x="6349508" y="2411091"/>
                  <a:pt x="6346980" y="2427403"/>
                </a:cubicBezTo>
                <a:cubicBezTo>
                  <a:pt x="6378138" y="2455016"/>
                  <a:pt x="6329861" y="2500252"/>
                  <a:pt x="6323990" y="2540163"/>
                </a:cubicBezTo>
                <a:cubicBezTo>
                  <a:pt x="6270937" y="2648388"/>
                  <a:pt x="6317811" y="2724717"/>
                  <a:pt x="6299971" y="2854136"/>
                </a:cubicBezTo>
                <a:cubicBezTo>
                  <a:pt x="6296888" y="2891114"/>
                  <a:pt x="6314227" y="2925363"/>
                  <a:pt x="6305256" y="2966440"/>
                </a:cubicBezTo>
                <a:lnTo>
                  <a:pt x="6297430" y="3012274"/>
                </a:lnTo>
                <a:lnTo>
                  <a:pt x="6301903" y="3018825"/>
                </a:lnTo>
                <a:lnTo>
                  <a:pt x="6312288" y="3143056"/>
                </a:lnTo>
                <a:cubicBezTo>
                  <a:pt x="6310891" y="3149752"/>
                  <a:pt x="6583014" y="3475947"/>
                  <a:pt x="6588668" y="3487320"/>
                </a:cubicBezTo>
                <a:cubicBezTo>
                  <a:pt x="6634248" y="3519659"/>
                  <a:pt x="6614325" y="3540071"/>
                  <a:pt x="6585046" y="3572410"/>
                </a:cubicBezTo>
                <a:lnTo>
                  <a:pt x="6629468" y="3624445"/>
                </a:lnTo>
                <a:cubicBezTo>
                  <a:pt x="6652241" y="3718251"/>
                  <a:pt x="6641921" y="3680584"/>
                  <a:pt x="6598751" y="3705365"/>
                </a:cubicBezTo>
                <a:cubicBezTo>
                  <a:pt x="6586841" y="3803279"/>
                  <a:pt x="6545297" y="3677859"/>
                  <a:pt x="6554074" y="3776874"/>
                </a:cubicBezTo>
                <a:cubicBezTo>
                  <a:pt x="6603160" y="3807688"/>
                  <a:pt x="6522549" y="4096085"/>
                  <a:pt x="6542727" y="4144118"/>
                </a:cubicBezTo>
                <a:cubicBezTo>
                  <a:pt x="6562367" y="4176079"/>
                  <a:pt x="6560025" y="4195650"/>
                  <a:pt x="6574700" y="4254383"/>
                </a:cubicBezTo>
                <a:lnTo>
                  <a:pt x="6630782" y="4496524"/>
                </a:lnTo>
                <a:cubicBezTo>
                  <a:pt x="6629041" y="4519390"/>
                  <a:pt x="6642831" y="4584907"/>
                  <a:pt x="6657121" y="4594092"/>
                </a:cubicBezTo>
                <a:cubicBezTo>
                  <a:pt x="6662404" y="4607092"/>
                  <a:pt x="6661388" y="4624229"/>
                  <a:pt x="6675304" y="4627078"/>
                </a:cubicBezTo>
                <a:cubicBezTo>
                  <a:pt x="6692614" y="4633342"/>
                  <a:pt x="6678575" y="4687642"/>
                  <a:pt x="6695194" y="4675881"/>
                </a:cubicBezTo>
                <a:cubicBezTo>
                  <a:pt x="6692850" y="4685480"/>
                  <a:pt x="6692968" y="4696468"/>
                  <a:pt x="6694674" y="4707963"/>
                </a:cubicBezTo>
                <a:lnTo>
                  <a:pt x="6696125" y="4713606"/>
                </a:lnTo>
                <a:lnTo>
                  <a:pt x="6683308" y="4753785"/>
                </a:lnTo>
                <a:cubicBezTo>
                  <a:pt x="6668335" y="4815923"/>
                  <a:pt x="6667993" y="4871470"/>
                  <a:pt x="6662625" y="4925428"/>
                </a:cubicBezTo>
                <a:cubicBezTo>
                  <a:pt x="6658601" y="5005991"/>
                  <a:pt x="6700287" y="4944554"/>
                  <a:pt x="6666282" y="5051023"/>
                </a:cubicBezTo>
                <a:cubicBezTo>
                  <a:pt x="6680923" y="5058719"/>
                  <a:pt x="6681720" y="5071193"/>
                  <a:pt x="6674923" y="5093902"/>
                </a:cubicBezTo>
                <a:cubicBezTo>
                  <a:pt x="6674055" y="5132824"/>
                  <a:pt x="6710642" y="5122188"/>
                  <a:pt x="6688949" y="5165855"/>
                </a:cubicBezTo>
                <a:lnTo>
                  <a:pt x="6713476" y="5228723"/>
                </a:lnTo>
                <a:cubicBezTo>
                  <a:pt x="6707551" y="5226289"/>
                  <a:pt x="6700321" y="5281266"/>
                  <a:pt x="6699741" y="5297032"/>
                </a:cubicBezTo>
                <a:cubicBezTo>
                  <a:pt x="6701613" y="5329833"/>
                  <a:pt x="6674230" y="5339676"/>
                  <a:pt x="6698438" y="5354609"/>
                </a:cubicBezTo>
                <a:lnTo>
                  <a:pt x="6705394" y="5358041"/>
                </a:lnTo>
                <a:cubicBezTo>
                  <a:pt x="6705576" y="5360469"/>
                  <a:pt x="6705758" y="5362897"/>
                  <a:pt x="6705941" y="5365323"/>
                </a:cubicBezTo>
                <a:cubicBezTo>
                  <a:pt x="6705372" y="5369193"/>
                  <a:pt x="6703413" y="5371317"/>
                  <a:pt x="6698760" y="5370482"/>
                </a:cubicBezTo>
                <a:cubicBezTo>
                  <a:pt x="6715543" y="5401859"/>
                  <a:pt x="6682626" y="5435742"/>
                  <a:pt x="6674560" y="5466409"/>
                </a:cubicBezTo>
                <a:cubicBezTo>
                  <a:pt x="6691190" y="5490459"/>
                  <a:pt x="6702277" y="5480278"/>
                  <a:pt x="6698322" y="5544572"/>
                </a:cubicBezTo>
                <a:lnTo>
                  <a:pt x="6673987" y="5608056"/>
                </a:lnTo>
                <a:lnTo>
                  <a:pt x="6665359" y="5658280"/>
                </a:lnTo>
                <a:lnTo>
                  <a:pt x="6718420" y="5748969"/>
                </a:lnTo>
                <a:cubicBezTo>
                  <a:pt x="6736039" y="5789564"/>
                  <a:pt x="6562893" y="5836768"/>
                  <a:pt x="6554700" y="5893814"/>
                </a:cubicBezTo>
                <a:cubicBezTo>
                  <a:pt x="6525772" y="5938916"/>
                  <a:pt x="6588431" y="5944420"/>
                  <a:pt x="6544853" y="6019582"/>
                </a:cubicBezTo>
                <a:cubicBezTo>
                  <a:pt x="6561064" y="6041815"/>
                  <a:pt x="6507729" y="6219301"/>
                  <a:pt x="6524887" y="6249538"/>
                </a:cubicBezTo>
                <a:cubicBezTo>
                  <a:pt x="6491924" y="6350069"/>
                  <a:pt x="6375368" y="6363960"/>
                  <a:pt x="6378787" y="6426429"/>
                </a:cubicBezTo>
                <a:cubicBezTo>
                  <a:pt x="6377191" y="6484448"/>
                  <a:pt x="6423364" y="6440545"/>
                  <a:pt x="6386119" y="6529594"/>
                </a:cubicBezTo>
                <a:cubicBezTo>
                  <a:pt x="6385279" y="6550368"/>
                  <a:pt x="6339298" y="6562912"/>
                  <a:pt x="6345764" y="6582653"/>
                </a:cubicBezTo>
                <a:lnTo>
                  <a:pt x="6319732" y="6616734"/>
                </a:lnTo>
                <a:lnTo>
                  <a:pt x="6342151" y="6663823"/>
                </a:lnTo>
                <a:lnTo>
                  <a:pt x="6284371" y="6698219"/>
                </a:lnTo>
                <a:cubicBezTo>
                  <a:pt x="6275919" y="6719928"/>
                  <a:pt x="6288754" y="6713569"/>
                  <a:pt x="6271742" y="6740121"/>
                </a:cubicBezTo>
                <a:cubicBezTo>
                  <a:pt x="6276761" y="6763000"/>
                  <a:pt x="6287023" y="6777558"/>
                  <a:pt x="6297326" y="6788280"/>
                </a:cubicBezTo>
                <a:cubicBezTo>
                  <a:pt x="6298521" y="6802579"/>
                  <a:pt x="6228030" y="6843385"/>
                  <a:pt x="6229226" y="6857684"/>
                </a:cubicBezTo>
                <a:lnTo>
                  <a:pt x="0" y="6859293"/>
                </a:lnTo>
                <a:lnTo>
                  <a:pt x="0" y="1294"/>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64" name="Rectangle 6">
            <a:extLst>
              <a:ext uri="{FF2B5EF4-FFF2-40B4-BE49-F238E27FC236}">
                <a16:creationId xmlns:a16="http://schemas.microsoft.com/office/drawing/2014/main" id="{17F535C9-7CC8-4CF6-ACB6-19C8F963D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777009">
            <a:off x="10382160" y="813415"/>
            <a:ext cx="1367625"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6" name="Freeform: Shape 2065">
            <a:extLst>
              <a:ext uri="{FF2B5EF4-FFF2-40B4-BE49-F238E27FC236}">
                <a16:creationId xmlns:a16="http://schemas.microsoft.com/office/drawing/2014/main" id="{2BDED224-1C09-48A0-B193-062E88A12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37316" y="3422445"/>
            <a:ext cx="3638020" cy="2732102"/>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2F2F2"/>
          </a:solidFill>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052" name="Picture 4" descr="Native American Burial Rituals - BillionGraves Blog">
            <a:extLst>
              <a:ext uri="{FF2B5EF4-FFF2-40B4-BE49-F238E27FC236}">
                <a16:creationId xmlns:a16="http://schemas.microsoft.com/office/drawing/2014/main" id="{B1A74851-FFD9-2D3E-C779-F14E1C95A3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822" r="11495"/>
          <a:stretch/>
        </p:blipFill>
        <p:spPr bwMode="auto">
          <a:xfrm>
            <a:off x="8096690" y="3579285"/>
            <a:ext cx="3324472" cy="2418420"/>
          </a:xfrm>
          <a:prstGeom prst="rect">
            <a:avLst/>
          </a:prstGeom>
          <a:noFill/>
          <a:extLst>
            <a:ext uri="{909E8E84-426E-40DD-AFC4-6F175D3DCCD1}">
              <a14:hiddenFill xmlns:a14="http://schemas.microsoft.com/office/drawing/2010/main">
                <a:solidFill>
                  <a:srgbClr val="FFFFFF"/>
                </a:solidFill>
              </a14:hiddenFill>
            </a:ext>
          </a:extLst>
        </p:spPr>
      </p:pic>
      <p:sp>
        <p:nvSpPr>
          <p:cNvPr id="2068" name="Rectangle 6">
            <a:extLst>
              <a:ext uri="{FF2B5EF4-FFF2-40B4-BE49-F238E27FC236}">
                <a16:creationId xmlns:a16="http://schemas.microsoft.com/office/drawing/2014/main" id="{AFB74E1F-5C8C-4335-9A1B-CD83BD044A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22293">
            <a:off x="10731872" y="3188358"/>
            <a:ext cx="123140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5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0" name="Freeform: Shape 2069">
            <a:extLst>
              <a:ext uri="{FF2B5EF4-FFF2-40B4-BE49-F238E27FC236}">
                <a16:creationId xmlns:a16="http://schemas.microsoft.com/office/drawing/2014/main" id="{BDB288CF-D271-4269-9FD5-964BE4D4B5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55733" y="540333"/>
            <a:ext cx="3636267" cy="2751661"/>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2F2F2"/>
          </a:solidFill>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050" name="Picture 2" descr="What American Indian Burial Rituals Can Teach Us - SevenPonds  BlogSevenPonds Blog">
            <a:extLst>
              <a:ext uri="{FF2B5EF4-FFF2-40B4-BE49-F238E27FC236}">
                <a16:creationId xmlns:a16="http://schemas.microsoft.com/office/drawing/2014/main" id="{DD9A6B16-18F2-5459-770E-9DD6692F2D4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518" r="3" b="3"/>
          <a:stretch/>
        </p:blipFill>
        <p:spPr bwMode="auto">
          <a:xfrm>
            <a:off x="8716604" y="699909"/>
            <a:ext cx="3314533" cy="2429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496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44DED-330C-44BB-5B26-7538A6D66883}"/>
              </a:ext>
            </a:extLst>
          </p:cNvPr>
          <p:cNvSpPr>
            <a:spLocks noGrp="1"/>
          </p:cNvSpPr>
          <p:nvPr>
            <p:ph type="title"/>
          </p:nvPr>
        </p:nvSpPr>
        <p:spPr>
          <a:xfrm>
            <a:off x="762000" y="1138036"/>
            <a:ext cx="4085665" cy="1402470"/>
          </a:xfrm>
        </p:spPr>
        <p:txBody>
          <a:bodyPr anchor="t">
            <a:normAutofit/>
          </a:bodyPr>
          <a:lstStyle/>
          <a:p>
            <a:r>
              <a:rPr lang="en-US" sz="3200"/>
              <a:t>INBRE Considerations</a:t>
            </a:r>
          </a:p>
        </p:txBody>
      </p:sp>
      <p:cxnSp>
        <p:nvCxnSpPr>
          <p:cNvPr id="9" name="Straight Connector 8">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4802A97-B0C8-1249-375E-FB26A700797C}"/>
              </a:ext>
            </a:extLst>
          </p:cNvPr>
          <p:cNvSpPr>
            <a:spLocks noGrp="1"/>
          </p:cNvSpPr>
          <p:nvPr>
            <p:ph idx="1"/>
          </p:nvPr>
        </p:nvSpPr>
        <p:spPr>
          <a:xfrm>
            <a:off x="147146" y="1818290"/>
            <a:ext cx="4700520" cy="4324093"/>
          </a:xfrm>
        </p:spPr>
        <p:txBody>
          <a:bodyPr>
            <a:normAutofit fontScale="85000" lnSpcReduction="10000"/>
          </a:bodyPr>
          <a:lstStyle/>
          <a:p>
            <a:pPr>
              <a:lnSpc>
                <a:spcPct val="200000"/>
              </a:lnSpc>
            </a:pPr>
            <a:r>
              <a:rPr lang="en-US" sz="1700" dirty="0"/>
              <a:t>Evidence-based research is lacking on Indigenous health, patterns, and lifeways</a:t>
            </a:r>
          </a:p>
          <a:p>
            <a:pPr>
              <a:lnSpc>
                <a:spcPct val="200000"/>
              </a:lnSpc>
            </a:pPr>
            <a:r>
              <a:rPr lang="en-US" sz="1700" dirty="0"/>
              <a:t>Indigenous populations are a minority within a minority</a:t>
            </a:r>
          </a:p>
          <a:p>
            <a:pPr>
              <a:lnSpc>
                <a:spcPct val="200000"/>
              </a:lnSpc>
            </a:pPr>
            <a:r>
              <a:rPr lang="en-US" sz="1700" dirty="0"/>
              <a:t>There is an inherent distrust of mainstream culture, that can include medical societies</a:t>
            </a:r>
          </a:p>
          <a:p>
            <a:pPr>
              <a:lnSpc>
                <a:spcPct val="200000"/>
              </a:lnSpc>
            </a:pPr>
            <a:r>
              <a:rPr lang="en-US" sz="1700" dirty="0"/>
              <a:t>I am hopeful to bridge that gap by showing that culture is something to be considered when approaching populations</a:t>
            </a:r>
          </a:p>
          <a:p>
            <a:endParaRPr lang="en-US" sz="1700" dirty="0"/>
          </a:p>
          <a:p>
            <a:endParaRPr lang="en-US" sz="1700" dirty="0"/>
          </a:p>
        </p:txBody>
      </p:sp>
      <p:pic>
        <p:nvPicPr>
          <p:cNvPr id="5" name="Picture 4" descr="People playing instruments">
            <a:extLst>
              <a:ext uri="{FF2B5EF4-FFF2-40B4-BE49-F238E27FC236}">
                <a16:creationId xmlns:a16="http://schemas.microsoft.com/office/drawing/2014/main" id="{1E161972-DFE4-CB55-5970-AF422DCDACE1}"/>
              </a:ext>
            </a:extLst>
          </p:cNvPr>
          <p:cNvPicPr>
            <a:picLocks noChangeAspect="1"/>
          </p:cNvPicPr>
          <p:nvPr/>
        </p:nvPicPr>
        <p:blipFill rotWithShape="1">
          <a:blip r:embed="rId3"/>
          <a:srcRect l="23734" r="12600" b="-1"/>
          <a:stretch/>
        </p:blipFill>
        <p:spPr>
          <a:xfrm>
            <a:off x="5650992" y="10"/>
            <a:ext cx="6541008" cy="6857990"/>
          </a:xfrm>
          <a:prstGeom prst="rect">
            <a:avLst/>
          </a:prstGeom>
        </p:spPr>
      </p:pic>
    </p:spTree>
    <p:extLst>
      <p:ext uri="{BB962C8B-B14F-4D97-AF65-F5344CB8AC3E}">
        <p14:creationId xmlns:p14="http://schemas.microsoft.com/office/powerpoint/2010/main" val="14089413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6478" y="1683756"/>
            <a:ext cx="2224455" cy="2396359"/>
          </a:xfrm>
        </p:spPr>
        <p:txBody>
          <a:bodyPr anchor="b">
            <a:normAutofit/>
          </a:bodyPr>
          <a:lstStyle/>
          <a:p>
            <a:pPr algn="r"/>
            <a:r>
              <a:rPr lang="en-US" sz="4000" dirty="0">
                <a:solidFill>
                  <a:srgbClr val="FFFFFF"/>
                </a:solidFill>
              </a:rPr>
              <a:t>Rituals</a:t>
            </a:r>
          </a:p>
        </p:txBody>
      </p:sp>
      <p:graphicFrame>
        <p:nvGraphicFramePr>
          <p:cNvPr id="5" name="Content Placeholder 2">
            <a:extLst>
              <a:ext uri="{FF2B5EF4-FFF2-40B4-BE49-F238E27FC236}">
                <a16:creationId xmlns:a16="http://schemas.microsoft.com/office/drawing/2014/main" id="{588E086F-A285-4BA4-AB73-215FD5FBB080}"/>
              </a:ext>
            </a:extLst>
          </p:cNvPr>
          <p:cNvGraphicFramePr>
            <a:graphicFrameLocks noGrp="1"/>
          </p:cNvGraphicFramePr>
          <p:nvPr>
            <p:ph idx="1"/>
            <p:extLst>
              <p:ext uri="{D42A27DB-BD31-4B8C-83A1-F6EECF244321}">
                <p14:modId xmlns:p14="http://schemas.microsoft.com/office/powerpoint/2010/main" val="1821045619"/>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2794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8534" y="1683757"/>
            <a:ext cx="3583210" cy="1745244"/>
          </a:xfrm>
        </p:spPr>
        <p:txBody>
          <a:bodyPr anchor="b">
            <a:normAutofit/>
          </a:bodyPr>
          <a:lstStyle/>
          <a:p>
            <a:pPr algn="ctr"/>
            <a:r>
              <a:rPr lang="en-US" sz="4000" dirty="0">
                <a:solidFill>
                  <a:srgbClr val="FFFFFF"/>
                </a:solidFill>
              </a:rPr>
              <a:t>What should I do in practice?</a:t>
            </a:r>
          </a:p>
        </p:txBody>
      </p:sp>
      <p:graphicFrame>
        <p:nvGraphicFramePr>
          <p:cNvPr id="5" name="Content Placeholder 2">
            <a:extLst>
              <a:ext uri="{FF2B5EF4-FFF2-40B4-BE49-F238E27FC236}">
                <a16:creationId xmlns:a16="http://schemas.microsoft.com/office/drawing/2014/main" id="{AF5D7696-36C9-4654-9EE0-CAC84FC17280}"/>
              </a:ext>
            </a:extLst>
          </p:cNvPr>
          <p:cNvGraphicFramePr>
            <a:graphicFrameLocks noGrp="1"/>
          </p:cNvGraphicFramePr>
          <p:nvPr>
            <p:ph idx="1"/>
            <p:extLst>
              <p:ext uri="{D42A27DB-BD31-4B8C-83A1-F6EECF244321}">
                <p14:modId xmlns:p14="http://schemas.microsoft.com/office/powerpoint/2010/main" val="2408195182"/>
              </p:ext>
            </p:extLst>
          </p:nvPr>
        </p:nvGraphicFramePr>
        <p:xfrm>
          <a:off x="4156358" y="304799"/>
          <a:ext cx="7917108" cy="6316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27993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Rectangle 18">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5" y="1410079"/>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86478" y="1683756"/>
            <a:ext cx="3115265" cy="2396359"/>
          </a:xfrm>
        </p:spPr>
        <p:txBody>
          <a:bodyPr anchor="b">
            <a:normAutofit/>
          </a:bodyPr>
          <a:lstStyle/>
          <a:p>
            <a:pPr algn="r"/>
            <a:r>
              <a:rPr lang="en-US" sz="4000">
                <a:solidFill>
                  <a:srgbClr val="FFFFFF"/>
                </a:solidFill>
              </a:rPr>
              <a:t>Summary</a:t>
            </a:r>
          </a:p>
        </p:txBody>
      </p:sp>
      <p:graphicFrame>
        <p:nvGraphicFramePr>
          <p:cNvPr id="5" name="Content Placeholder 2">
            <a:extLst>
              <a:ext uri="{FF2B5EF4-FFF2-40B4-BE49-F238E27FC236}">
                <a16:creationId xmlns:a16="http://schemas.microsoft.com/office/drawing/2014/main" id="{ADD00E25-5D1E-4EE6-B679-161AF3A14020}"/>
              </a:ext>
            </a:extLst>
          </p:cNvPr>
          <p:cNvGraphicFramePr>
            <a:graphicFrameLocks noGrp="1"/>
          </p:cNvGraphicFramePr>
          <p:nvPr>
            <p:ph idx="1"/>
            <p:extLst>
              <p:ext uri="{D42A27DB-BD31-4B8C-83A1-F6EECF244321}">
                <p14:modId xmlns:p14="http://schemas.microsoft.com/office/powerpoint/2010/main" val="2670483715"/>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81472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9F339-E15E-B453-FC7A-8CF969FAD580}"/>
              </a:ext>
            </a:extLst>
          </p:cNvPr>
          <p:cNvSpPr>
            <a:spLocks noGrp="1"/>
          </p:cNvSpPr>
          <p:nvPr>
            <p:ph type="title"/>
          </p:nvPr>
        </p:nvSpPr>
        <p:spPr>
          <a:xfrm>
            <a:off x="838200" y="365126"/>
            <a:ext cx="10515600" cy="315912"/>
          </a:xfrm>
        </p:spPr>
        <p:txBody>
          <a:bodyPr>
            <a:normAutofit fontScale="90000"/>
          </a:bodyPr>
          <a:lstStyle/>
          <a:p>
            <a:r>
              <a:rPr lang="en-US" dirty="0"/>
              <a:t>Resources</a:t>
            </a:r>
            <a:br>
              <a:rPr lang="en-US" dirty="0"/>
            </a:br>
            <a:endParaRPr lang="en-US" dirty="0"/>
          </a:p>
        </p:txBody>
      </p:sp>
      <p:sp>
        <p:nvSpPr>
          <p:cNvPr id="3" name="Content Placeholder 2">
            <a:extLst>
              <a:ext uri="{FF2B5EF4-FFF2-40B4-BE49-F238E27FC236}">
                <a16:creationId xmlns:a16="http://schemas.microsoft.com/office/drawing/2014/main" id="{7A11A6E2-D158-CE10-C77C-D7CC888E0428}"/>
              </a:ext>
            </a:extLst>
          </p:cNvPr>
          <p:cNvSpPr>
            <a:spLocks noGrp="1"/>
          </p:cNvSpPr>
          <p:nvPr>
            <p:ph idx="1"/>
          </p:nvPr>
        </p:nvSpPr>
        <p:spPr>
          <a:xfrm>
            <a:off x="249382" y="528638"/>
            <a:ext cx="11104418" cy="6074043"/>
          </a:xfrm>
        </p:spPr>
        <p:txBody>
          <a:bodyPr>
            <a:normAutofit fontScale="92500" lnSpcReduction="10000"/>
          </a:bodyPr>
          <a:lstStyle/>
          <a:p>
            <a:r>
              <a:rPr lang="en-US" dirty="0">
                <a:hlinkClick r:id="rId3"/>
              </a:rPr>
              <a:t>https://www.cms.gov/Outreach-and-Education/American-Indian-Alaska-Native/AIAN/LTSS-TA-Center/pdf/CMS-Literature-Review.pdf</a:t>
            </a:r>
            <a:endParaRPr lang="en-US" dirty="0"/>
          </a:p>
          <a:p>
            <a:r>
              <a:rPr lang="en-US" dirty="0">
                <a:hlinkClick r:id="rId4"/>
              </a:rPr>
              <a:t>https://www.cnay.org/resource-hub/fast-facts/</a:t>
            </a:r>
            <a:endParaRPr lang="en-US" dirty="0"/>
          </a:p>
          <a:p>
            <a:r>
              <a:rPr lang="en-US" dirty="0">
                <a:hlinkClick r:id="rId5"/>
              </a:rPr>
              <a:t>https://www.advocatehealth.com/assets/documents/faith/cg-native_american.pdf</a:t>
            </a:r>
            <a:endParaRPr lang="en-US" dirty="0"/>
          </a:p>
          <a:p>
            <a:r>
              <a:rPr lang="en-US" dirty="0">
                <a:hlinkClick r:id="rId6"/>
              </a:rPr>
              <a:t>https://www.fiercehealthcare.com/practices/amen-tool-helps-physicians-bridge-gap-between-science-and-faith</a:t>
            </a:r>
            <a:endParaRPr lang="en-US" dirty="0"/>
          </a:p>
          <a:p>
            <a:r>
              <a:rPr lang="en-US" dirty="0">
                <a:effectLst/>
              </a:rPr>
              <a:t>Marr L, Neale D, Wolfe V, </a:t>
            </a:r>
            <a:r>
              <a:rPr lang="en-US" dirty="0" err="1">
                <a:effectLst/>
              </a:rPr>
              <a:t>Kitzes</a:t>
            </a:r>
            <a:r>
              <a:rPr lang="en-US" dirty="0">
                <a:effectLst/>
              </a:rPr>
              <a:t> J. Confronting myths: The Native American experience in an academic inpatient palliative care consultation program. </a:t>
            </a:r>
            <a:r>
              <a:rPr lang="en-US" i="1" dirty="0">
                <a:effectLst/>
              </a:rPr>
              <a:t>Journal of Palliative Medicine</a:t>
            </a:r>
            <a:r>
              <a:rPr lang="en-US" dirty="0">
                <a:effectLst/>
              </a:rPr>
              <a:t>. 2012;15(1):71-76. doi:10.1089/jpm.2011.0197 </a:t>
            </a:r>
          </a:p>
          <a:p>
            <a:r>
              <a:rPr lang="en-US" dirty="0">
                <a:hlinkClick r:id="rId7"/>
              </a:rPr>
              <a:t>https://www.navajo-nsn.gov/</a:t>
            </a:r>
            <a:endParaRPr lang="en-US" dirty="0"/>
          </a:p>
          <a:p>
            <a:r>
              <a:rPr lang="en-US" dirty="0">
                <a:hlinkClick r:id="rId8"/>
              </a:rPr>
              <a:t>https://www.ihs.gov/</a:t>
            </a:r>
            <a:endParaRPr lang="en-US" dirty="0"/>
          </a:p>
          <a:p>
            <a:r>
              <a:rPr lang="en-US" dirty="0">
                <a:hlinkClick r:id="rId9"/>
              </a:rPr>
              <a:t>https://www.ncbi.nlm.nih.gov/pmc/articles/PMC6175620/#:~:text=Doctors%20listen%2011%20seconds%20before%20interrupting%20patients%20according,the%20answer%20after%20a%20median%20of%2011%20seconds</a:t>
            </a:r>
            <a:r>
              <a:rPr lang="en-US" dirty="0"/>
              <a:t>.</a:t>
            </a:r>
          </a:p>
          <a:p>
            <a:endParaRPr lang="en-US" dirty="0"/>
          </a:p>
          <a:p>
            <a:endParaRPr lang="en-US" dirty="0"/>
          </a:p>
        </p:txBody>
      </p:sp>
    </p:spTree>
    <p:extLst>
      <p:ext uri="{BB962C8B-B14F-4D97-AF65-F5344CB8AC3E}">
        <p14:creationId xmlns:p14="http://schemas.microsoft.com/office/powerpoint/2010/main" val="1161920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7FA33FF-088D-4F16-95A2-2C64D353DE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376EFB1-01CF-419F-ABF1-2AF02BBFC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464595" cy="6858000"/>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FF9DEA15-78BD-4750-AA18-B9F28A6D5A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546337" cy="6858000"/>
          </a:xfrm>
          <a:custGeom>
            <a:avLst/>
            <a:gdLst>
              <a:gd name="connsiteX0" fmla="*/ 0 w 4319042"/>
              <a:gd name="connsiteY0" fmla="*/ 0 h 6858000"/>
              <a:gd name="connsiteX1" fmla="*/ 1142888 w 4319042"/>
              <a:gd name="connsiteY1" fmla="*/ 0 h 6858000"/>
              <a:gd name="connsiteX2" fmla="*/ 4319042 w 4319042"/>
              <a:gd name="connsiteY2" fmla="*/ 6858000 h 6858000"/>
              <a:gd name="connsiteX3" fmla="*/ 0 w 431904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19042" h="6858000">
                <a:moveTo>
                  <a:pt x="0" y="0"/>
                </a:moveTo>
                <a:lnTo>
                  <a:pt x="1142888" y="0"/>
                </a:lnTo>
                <a:lnTo>
                  <a:pt x="4319042" y="6858000"/>
                </a:lnTo>
                <a:lnTo>
                  <a:pt x="0" y="6858000"/>
                </a:lnTo>
                <a:close/>
              </a:path>
            </a:pathLst>
          </a:cu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p:cNvSpPr>
            <a:spLocks noGrp="1"/>
          </p:cNvSpPr>
          <p:nvPr>
            <p:ph type="title"/>
          </p:nvPr>
        </p:nvSpPr>
        <p:spPr>
          <a:xfrm>
            <a:off x="804672" y="280737"/>
            <a:ext cx="5157216" cy="1138989"/>
          </a:xfrm>
        </p:spPr>
        <p:txBody>
          <a:bodyPr>
            <a:normAutofit/>
          </a:bodyPr>
          <a:lstStyle/>
          <a:p>
            <a:r>
              <a:rPr lang="en-US" sz="4000" dirty="0"/>
              <a:t>Cultural Considerations </a:t>
            </a:r>
          </a:p>
        </p:txBody>
      </p:sp>
      <p:sp>
        <p:nvSpPr>
          <p:cNvPr id="3" name="Content Placeholder 2"/>
          <p:cNvSpPr>
            <a:spLocks noGrp="1"/>
          </p:cNvSpPr>
          <p:nvPr>
            <p:ph idx="1"/>
          </p:nvPr>
        </p:nvSpPr>
        <p:spPr>
          <a:xfrm>
            <a:off x="287867" y="1419726"/>
            <a:ext cx="5674021" cy="5229727"/>
          </a:xfrm>
        </p:spPr>
        <p:txBody>
          <a:bodyPr>
            <a:noAutofit/>
          </a:bodyPr>
          <a:lstStyle/>
          <a:p>
            <a:r>
              <a:rPr lang="en-US" sz="2000" dirty="0"/>
              <a:t>Culture </a:t>
            </a:r>
            <a:r>
              <a:rPr lang="mr-IN" sz="2000" dirty="0"/>
              <a:t>–</a:t>
            </a:r>
            <a:r>
              <a:rPr lang="en-US" sz="2000" dirty="0"/>
              <a:t> a set of learned and shared values, beliefs, norms, and life ways of a particular group that guide their thinking, decisions, actions in patterned ways.</a:t>
            </a:r>
          </a:p>
          <a:p>
            <a:pPr marL="0" indent="0">
              <a:buNone/>
            </a:pPr>
            <a:endParaRPr lang="en-US" sz="2000" dirty="0"/>
          </a:p>
          <a:p>
            <a:r>
              <a:rPr lang="en-US" sz="2000" dirty="0"/>
              <a:t>Culture goes beyond race and ethnicity</a:t>
            </a:r>
          </a:p>
          <a:p>
            <a:pPr marL="0" indent="0">
              <a:buNone/>
            </a:pPr>
            <a:endParaRPr lang="en-US" sz="2000" dirty="0"/>
          </a:p>
          <a:p>
            <a:r>
              <a:rPr lang="en-US" sz="2000" dirty="0"/>
              <a:t>Multidimensional, encompasses components such as gender, age, differing abilities, sexual orientation, religion, and socioeconomic factors</a:t>
            </a:r>
          </a:p>
          <a:p>
            <a:pPr marL="0" indent="0">
              <a:buNone/>
            </a:pPr>
            <a:endParaRPr lang="en-US" sz="2000" dirty="0"/>
          </a:p>
          <a:p>
            <a:r>
              <a:rPr lang="en-US" sz="2000" dirty="0"/>
              <a:t>Each of these components play a role in shaping individuals' responses in life, decisions about health care, serious illness, and death</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514" r="11909"/>
          <a:stretch/>
        </p:blipFill>
        <p:spPr>
          <a:xfrm>
            <a:off x="6604000" y="1312750"/>
            <a:ext cx="5300133" cy="4126228"/>
          </a:xfrm>
          <a:prstGeom prst="rect">
            <a:avLst/>
          </a:prstGeom>
        </p:spPr>
      </p:pic>
      <p:sp>
        <p:nvSpPr>
          <p:cNvPr id="5" name="TextBox 4"/>
          <p:cNvSpPr txBox="1"/>
          <p:nvPr/>
        </p:nvSpPr>
        <p:spPr>
          <a:xfrm>
            <a:off x="11608480" y="6441544"/>
            <a:ext cx="583520" cy="369332"/>
          </a:xfrm>
          <a:prstGeom prst="rect">
            <a:avLst/>
          </a:prstGeom>
          <a:noFill/>
        </p:spPr>
        <p:txBody>
          <a:bodyPr wrap="square" rtlCol="0">
            <a:spAutoFit/>
          </a:bodyPr>
          <a:lstStyle/>
          <a:p>
            <a:pPr>
              <a:spcAft>
                <a:spcPts val="600"/>
              </a:spcAft>
            </a:pPr>
            <a:r>
              <a:rPr lang="en-US"/>
              <a:t>(9)</a:t>
            </a:r>
          </a:p>
        </p:txBody>
      </p:sp>
    </p:spTree>
    <p:extLst>
      <p:ext uri="{BB962C8B-B14F-4D97-AF65-F5344CB8AC3E}">
        <p14:creationId xmlns:p14="http://schemas.microsoft.com/office/powerpoint/2010/main" val="1603610817"/>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0A2E0-F332-43DF-9A1E-92E8127C4904}"/>
              </a:ext>
            </a:extLst>
          </p:cNvPr>
          <p:cNvSpPr>
            <a:spLocks noGrp="1"/>
          </p:cNvSpPr>
          <p:nvPr>
            <p:ph type="title"/>
          </p:nvPr>
        </p:nvSpPr>
        <p:spPr>
          <a:xfrm>
            <a:off x="238539" y="417444"/>
            <a:ext cx="4117924" cy="669580"/>
          </a:xfrm>
        </p:spPr>
        <p:txBody>
          <a:bodyPr>
            <a:normAutofit fontScale="90000"/>
          </a:bodyPr>
          <a:lstStyle/>
          <a:p>
            <a:r>
              <a:rPr lang="en-US"/>
              <a:t>National Standards</a:t>
            </a:r>
            <a:endParaRPr lang="en-US" dirty="0"/>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wearing costumes&#10;&#10;Description automatically generated">
            <a:extLst>
              <a:ext uri="{FF2B5EF4-FFF2-40B4-BE49-F238E27FC236}">
                <a16:creationId xmlns:a16="http://schemas.microsoft.com/office/drawing/2014/main" id="{FD96ABD3-AA9B-A043-BE55-AF1609AE37EA}"/>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9888" r="3181" b="2"/>
          <a:stretch/>
        </p:blipFill>
        <p:spPr>
          <a:xfrm>
            <a:off x="5405862" y="1087024"/>
            <a:ext cx="6019331" cy="4680706"/>
          </a:xfrm>
          <a:prstGeom prst="rect">
            <a:avLst/>
          </a:prstGeom>
          <a:effectLst/>
        </p:spPr>
      </p:pic>
      <p:graphicFrame>
        <p:nvGraphicFramePr>
          <p:cNvPr id="5" name="Content Placeholder 2">
            <a:extLst>
              <a:ext uri="{FF2B5EF4-FFF2-40B4-BE49-F238E27FC236}">
                <a16:creationId xmlns:a16="http://schemas.microsoft.com/office/drawing/2014/main" id="{8EE3217C-2BC3-4D22-80F8-FE17A1F9A0F0}"/>
              </a:ext>
            </a:extLst>
          </p:cNvPr>
          <p:cNvGraphicFramePr>
            <a:graphicFrameLocks noGrp="1"/>
          </p:cNvGraphicFramePr>
          <p:nvPr>
            <p:ph idx="1"/>
            <p:extLst>
              <p:ext uri="{D42A27DB-BD31-4B8C-83A1-F6EECF244321}">
                <p14:modId xmlns:p14="http://schemas.microsoft.com/office/powerpoint/2010/main" val="2241553163"/>
              </p:ext>
            </p:extLst>
          </p:nvPr>
        </p:nvGraphicFramePr>
        <p:xfrm>
          <a:off x="238538" y="1087024"/>
          <a:ext cx="4117923" cy="551255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51563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DC39FE9-BE6C-1D93-C124-5C3F130F57F3}"/>
              </a:ext>
            </a:extLst>
          </p:cNvPr>
          <p:cNvSpPr>
            <a:spLocks noGrp="1"/>
          </p:cNvSpPr>
          <p:nvPr>
            <p:ph type="title"/>
          </p:nvPr>
        </p:nvSpPr>
        <p:spPr>
          <a:xfrm>
            <a:off x="1137034" y="225973"/>
            <a:ext cx="9392421" cy="1259928"/>
          </a:xfrm>
        </p:spPr>
        <p:txBody>
          <a:bodyPr vert="horz" lIns="91440" tIns="45720" rIns="91440" bIns="45720" rtlCol="0" anchor="ctr">
            <a:normAutofit/>
          </a:bodyPr>
          <a:lstStyle/>
          <a:p>
            <a:pPr algn="ctr"/>
            <a:r>
              <a:rPr lang="en-US" kern="1200" dirty="0">
                <a:solidFill>
                  <a:schemeClr val="tx1"/>
                </a:solidFill>
                <a:latin typeface="+mj-lt"/>
                <a:ea typeface="+mj-ea"/>
                <a:cs typeface="+mj-cs"/>
              </a:rPr>
              <a:t>Boarding Schools</a:t>
            </a:r>
          </a:p>
        </p:txBody>
      </p:sp>
      <p:sp>
        <p:nvSpPr>
          <p:cNvPr id="7" name="TextBox 6">
            <a:extLst>
              <a:ext uri="{FF2B5EF4-FFF2-40B4-BE49-F238E27FC236}">
                <a16:creationId xmlns:a16="http://schemas.microsoft.com/office/drawing/2014/main" id="{9618A828-2601-545C-74DA-2251BBB3205E}"/>
              </a:ext>
            </a:extLst>
          </p:cNvPr>
          <p:cNvSpPr txBox="1"/>
          <p:nvPr/>
        </p:nvSpPr>
        <p:spPr>
          <a:xfrm>
            <a:off x="0" y="1608084"/>
            <a:ext cx="6719366" cy="5023944"/>
          </a:xfrm>
          <a:prstGeom prst="rect">
            <a:avLst/>
          </a:prstGeom>
        </p:spPr>
        <p:txBody>
          <a:bodyPr vert="horz" lIns="91440" tIns="45720" rIns="91440" bIns="45720" rtlCol="0">
            <a:normAutofit fontScale="85000" lnSpcReduction="20000"/>
          </a:bodyPr>
          <a:lstStyle/>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marL="285750" indent="-228600">
              <a:lnSpc>
                <a:spcPct val="90000"/>
              </a:lnSpc>
              <a:spcAft>
                <a:spcPts val="600"/>
              </a:spcAft>
              <a:buFont typeface="Arial" panose="020B0604020202020204" pitchFamily="34" charset="0"/>
              <a:buChar char="•"/>
            </a:pPr>
            <a:r>
              <a:rPr lang="en-US" sz="1400" dirty="0"/>
              <a:t>Beginning in 1891 to the 1960s, there was enforced mass enrollment of many generations of young indigenous children in boarding schools, with the plan to “civilize and educate young children” that began in 1891 through the 1960’s.</a:t>
            </a:r>
          </a:p>
          <a:p>
            <a:pPr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r>
              <a:rPr lang="en-US" sz="1400" dirty="0"/>
              <a:t>Children ages 7and older to attend, but often younger children were forcibly removed from their parents’ home and not allowed to visit their families or homelands. The hidden agenda stripping of cultural identity and cultural markers of tribal affiliations, prohibiting cultural practices while instilling European dress, norms, use of the English language, and enforcing Christianity. </a:t>
            </a:r>
          </a:p>
          <a:p>
            <a:pPr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r>
              <a:rPr lang="en-US" sz="1400" dirty="0"/>
              <a:t>Children were punished for speaking their native languages and were prevented to practice traditional beliefs while in these boarding schools. Boarding school rules were often enforced through corporal punishment which could be harsh and severe including solitary confinement, flogging, withholding food, and whipping. </a:t>
            </a:r>
          </a:p>
          <a:p>
            <a:pPr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r>
              <a:rPr lang="en-US" sz="1400" dirty="0"/>
              <a:t>Physical, sexual, and emotional abuses were frequently reported. Many families had first generation attendees who children, grandchildren, and great grandchildren attend these boarding school leading to intergenerational pattern of cultural and familial disruption which contributed to ongoing historical trauma.</a:t>
            </a:r>
          </a:p>
          <a:p>
            <a:pPr indent="-228600">
              <a:lnSpc>
                <a:spcPct val="90000"/>
              </a:lnSpc>
              <a:spcAft>
                <a:spcPts val="600"/>
              </a:spcAft>
              <a:buFont typeface="Arial" panose="020B0604020202020204" pitchFamily="34" charset="0"/>
              <a:buChar char="•"/>
            </a:pPr>
            <a:endParaRPr lang="en-US" sz="1400" dirty="0"/>
          </a:p>
          <a:p>
            <a:pPr marL="285750" indent="-228600">
              <a:lnSpc>
                <a:spcPct val="90000"/>
              </a:lnSpc>
              <a:spcAft>
                <a:spcPts val="600"/>
              </a:spcAft>
              <a:buFont typeface="Arial" panose="020B0604020202020204" pitchFamily="34" charset="0"/>
              <a:buChar char="•"/>
            </a:pPr>
            <a:r>
              <a:rPr lang="en-US" sz="1400" dirty="0"/>
              <a:t>The U.S. Department of the Interior (DOI) recently released a historic investigative report on the federal Indian boarding school system. DOI’s report outlines between 1819 and 1969, the federal Indian boarding school system operated more than 400 schools across 37 states or then-territories, including Alaska and Hawaii. </a:t>
            </a:r>
          </a:p>
          <a:p>
            <a:pPr marL="285750" indent="-228600">
              <a:lnSpc>
                <a:spcPct val="90000"/>
              </a:lnSpc>
              <a:spcAft>
                <a:spcPts val="600"/>
              </a:spcAft>
              <a:buFont typeface="Arial" panose="020B0604020202020204" pitchFamily="34" charset="0"/>
              <a:buChar char="•"/>
            </a:pPr>
            <a:r>
              <a:rPr lang="en-US" sz="1400" dirty="0"/>
              <a:t>More than 40 of these boarding schools were in New Mexico – the third highest in the United States, behind Oklahoma and Arizona. At least 500 children were buried at 19 of the schools but many more children’s bodies are being discovered in mass graves throughout North America. </a:t>
            </a:r>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a:p>
            <a:pPr indent="-228600">
              <a:lnSpc>
                <a:spcPct val="90000"/>
              </a:lnSpc>
              <a:spcAft>
                <a:spcPts val="600"/>
              </a:spcAft>
              <a:buFont typeface="Arial" panose="020B0604020202020204" pitchFamily="34" charset="0"/>
              <a:buChar char="•"/>
            </a:pPr>
            <a:endParaRPr lang="en-US" sz="700" dirty="0"/>
          </a:p>
        </p:txBody>
      </p:sp>
      <p:pic>
        <p:nvPicPr>
          <p:cNvPr id="4" name="Content Placeholder 3">
            <a:extLst>
              <a:ext uri="{FF2B5EF4-FFF2-40B4-BE49-F238E27FC236}">
                <a16:creationId xmlns:a16="http://schemas.microsoft.com/office/drawing/2014/main" id="{B6872394-C626-2AFA-FF0E-ED8D6AEEED1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4" b="12889"/>
          <a:stretch/>
        </p:blipFill>
        <p:spPr>
          <a:xfrm>
            <a:off x="6848518" y="2603574"/>
            <a:ext cx="4788505" cy="2742749"/>
          </a:xfrm>
          <a:prstGeom prst="rect">
            <a:avLst/>
          </a:prstGeom>
        </p:spPr>
      </p:pic>
      <p:sp>
        <p:nvSpPr>
          <p:cNvPr id="16" name="Freeform: Shape 15">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858827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5" name="Rectangle 1034">
            <a:extLst>
              <a:ext uri="{FF2B5EF4-FFF2-40B4-BE49-F238E27FC236}">
                <a16:creationId xmlns:a16="http://schemas.microsoft.com/office/drawing/2014/main" id="{B6FACB3C-9069-4791-BC5C-0DB7CD19B8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7" name="Rectangle 1036">
            <a:extLst>
              <a:ext uri="{FF2B5EF4-FFF2-40B4-BE49-F238E27FC236}">
                <a16:creationId xmlns:a16="http://schemas.microsoft.com/office/drawing/2014/main" id="{71F2038E-D777-4B76-81DD-DD13EE91B9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AAA2612-6D0C-E602-8705-A5BB9E71CC91}"/>
              </a:ext>
            </a:extLst>
          </p:cNvPr>
          <p:cNvSpPr>
            <a:spLocks noGrp="1"/>
          </p:cNvSpPr>
          <p:nvPr>
            <p:ph type="title"/>
          </p:nvPr>
        </p:nvSpPr>
        <p:spPr>
          <a:xfrm>
            <a:off x="73571" y="336407"/>
            <a:ext cx="6321679" cy="1920600"/>
          </a:xfrm>
        </p:spPr>
        <p:txBody>
          <a:bodyPr>
            <a:normAutofit/>
          </a:bodyPr>
          <a:lstStyle/>
          <a:p>
            <a:r>
              <a:rPr lang="en-US" sz="3600" dirty="0">
                <a:solidFill>
                  <a:schemeClr val="tx2"/>
                </a:solidFill>
              </a:rPr>
              <a:t>“Indian Relocation Act of 1956”</a:t>
            </a:r>
          </a:p>
        </p:txBody>
      </p:sp>
      <p:sp>
        <p:nvSpPr>
          <p:cNvPr id="3" name="Content Placeholder 2">
            <a:extLst>
              <a:ext uri="{FF2B5EF4-FFF2-40B4-BE49-F238E27FC236}">
                <a16:creationId xmlns:a16="http://schemas.microsoft.com/office/drawing/2014/main" id="{724C8FE2-5AC1-FFC7-3B2B-CA2E76CBDBF8}"/>
              </a:ext>
            </a:extLst>
          </p:cNvPr>
          <p:cNvSpPr>
            <a:spLocks noGrp="1"/>
          </p:cNvSpPr>
          <p:nvPr>
            <p:ph idx="1"/>
          </p:nvPr>
        </p:nvSpPr>
        <p:spPr>
          <a:xfrm>
            <a:off x="73572" y="1652954"/>
            <a:ext cx="5497049" cy="5084177"/>
          </a:xfrm>
        </p:spPr>
        <p:txBody>
          <a:bodyPr anchor="t">
            <a:normAutofit/>
          </a:bodyPr>
          <a:lstStyle/>
          <a:p>
            <a:r>
              <a:rPr lang="en-US" sz="1600" dirty="0">
                <a:solidFill>
                  <a:schemeClr val="tx2"/>
                </a:solidFill>
              </a:rPr>
              <a:t>Federal policy emphasized the physical relocation of Indians from reservation to urban areas</a:t>
            </a:r>
          </a:p>
          <a:p>
            <a:r>
              <a:rPr lang="en-US" sz="1600" b="0" i="0" dirty="0">
                <a:solidFill>
                  <a:schemeClr val="tx2"/>
                </a:solidFill>
                <a:effectLst/>
              </a:rPr>
              <a:t>The plan was to assimilate IA by moving them to cities and eliminating reservations. The ultimate hope was they would disappear through assimilation into the white, American mainstream. Then, the government would make tribal land taxable and available for purchase and development. The vision was that eventually there would be no more BIA, no more tribal governments, no more reservations, and no more IA. </a:t>
            </a:r>
          </a:p>
          <a:p>
            <a:r>
              <a:rPr lang="en-US" sz="1600" b="0" i="0" dirty="0">
                <a:solidFill>
                  <a:schemeClr val="tx2"/>
                </a:solidFill>
                <a:effectLst/>
              </a:rPr>
              <a:t>This was part of the bigger law of the “Indian Termination Policy” between 1940 and 1960, which terminated the tribal status of numerous groups and cut off previous assistance to tribal citizens. </a:t>
            </a:r>
          </a:p>
          <a:p>
            <a:r>
              <a:rPr lang="en-US" sz="1600" b="0" i="0" dirty="0">
                <a:solidFill>
                  <a:schemeClr val="tx2"/>
                </a:solidFill>
                <a:effectLst/>
              </a:rPr>
              <a:t>This campaign failed to wipe out tribes, but it did fuel a massive migration that fundamentally changed Indian Country. Today, more than two-thirds of Indigenous Americans live in cities, not on reservations. </a:t>
            </a:r>
          </a:p>
          <a:p>
            <a:endParaRPr lang="en-US" sz="1100" dirty="0">
              <a:solidFill>
                <a:schemeClr val="tx2"/>
              </a:solidFill>
            </a:endParaRPr>
          </a:p>
        </p:txBody>
      </p:sp>
      <p:grpSp>
        <p:nvGrpSpPr>
          <p:cNvPr id="1039" name="Group 1038">
            <a:extLst>
              <a:ext uri="{FF2B5EF4-FFF2-40B4-BE49-F238E27FC236}">
                <a16:creationId xmlns:a16="http://schemas.microsoft.com/office/drawing/2014/main" id="{DD354807-230F-4402-B1B9-F733A8F1F19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18240" y="-16714"/>
            <a:ext cx="6373761" cy="6874714"/>
            <a:chOff x="5818240" y="-1"/>
            <a:chExt cx="6373761" cy="6874714"/>
          </a:xfrm>
        </p:grpSpPr>
        <p:sp>
          <p:nvSpPr>
            <p:cNvPr id="1040" name="Freeform: Shape 1039">
              <a:extLst>
                <a:ext uri="{FF2B5EF4-FFF2-40B4-BE49-F238E27FC236}">
                  <a16:creationId xmlns:a16="http://schemas.microsoft.com/office/drawing/2014/main" id="{BF5A6F4A-CE87-4D5C-9382-8167967CE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18240" y="-1"/>
              <a:ext cx="6373761" cy="6874714"/>
            </a:xfrm>
            <a:custGeom>
              <a:avLst/>
              <a:gdLst>
                <a:gd name="connsiteX0" fmla="*/ 6373761 w 6373761"/>
                <a:gd name="connsiteY0" fmla="*/ 5771297 h 6874714"/>
                <a:gd name="connsiteX1" fmla="*/ 6373761 w 6373761"/>
                <a:gd name="connsiteY1" fmla="*/ 6247960 h 6874714"/>
                <a:gd name="connsiteX2" fmla="*/ 6235932 w 6373761"/>
                <a:gd name="connsiteY2" fmla="*/ 6361930 h 6874714"/>
                <a:gd name="connsiteX3" fmla="*/ 5960375 w 6373761"/>
                <a:gd name="connsiteY3" fmla="*/ 6587489 h 6874714"/>
                <a:gd name="connsiteX4" fmla="*/ 5822907 w 6373761"/>
                <a:gd name="connsiteY4" fmla="*/ 6701871 h 6874714"/>
                <a:gd name="connsiteX5" fmla="*/ 5681115 w 6373761"/>
                <a:gd name="connsiteY5" fmla="*/ 6816896 h 6874714"/>
                <a:gd name="connsiteX6" fmla="*/ 5604096 w 6373761"/>
                <a:gd name="connsiteY6" fmla="*/ 6874714 h 6874714"/>
                <a:gd name="connsiteX7" fmla="*/ 4878485 w 6373761"/>
                <a:gd name="connsiteY7" fmla="*/ 6874714 h 6874714"/>
                <a:gd name="connsiteX8" fmla="*/ 5006014 w 6373761"/>
                <a:gd name="connsiteY8" fmla="*/ 6800200 h 6874714"/>
                <a:gd name="connsiteX9" fmla="*/ 5149855 w 6373761"/>
                <a:gd name="connsiteY9" fmla="*/ 6707667 h 6874714"/>
                <a:gd name="connsiteX10" fmla="*/ 5431866 w 6373761"/>
                <a:gd name="connsiteY10" fmla="*/ 6506210 h 6874714"/>
                <a:gd name="connsiteX11" fmla="*/ 5571036 w 6373761"/>
                <a:gd name="connsiteY11" fmla="*/ 6399557 h 6874714"/>
                <a:gd name="connsiteX12" fmla="*/ 5711649 w 6373761"/>
                <a:gd name="connsiteY12" fmla="*/ 6288912 h 6874714"/>
                <a:gd name="connsiteX13" fmla="*/ 6276589 w 6373761"/>
                <a:gd name="connsiteY13" fmla="*/ 5852379 h 6874714"/>
                <a:gd name="connsiteX14" fmla="*/ 3975975 w 6373761"/>
                <a:gd name="connsiteY14" fmla="*/ 263 h 6874714"/>
                <a:gd name="connsiteX15" fmla="*/ 4350473 w 6373761"/>
                <a:gd name="connsiteY15" fmla="*/ 24963 h 6874714"/>
                <a:gd name="connsiteX16" fmla="*/ 5077909 w 6373761"/>
                <a:gd name="connsiteY16" fmla="*/ 189450 h 6874714"/>
                <a:gd name="connsiteX17" fmla="*/ 5746507 w 6373761"/>
                <a:gd name="connsiteY17" fmla="*/ 505804 h 6874714"/>
                <a:gd name="connsiteX18" fmla="*/ 6322456 w 6373761"/>
                <a:gd name="connsiteY18" fmla="*/ 956633 h 6874714"/>
                <a:gd name="connsiteX19" fmla="*/ 6373761 w 6373761"/>
                <a:gd name="connsiteY19" fmla="*/ 1011863 h 6874714"/>
                <a:gd name="connsiteX20" fmla="*/ 6373761 w 6373761"/>
                <a:gd name="connsiteY20" fmla="*/ 1185075 h 6874714"/>
                <a:gd name="connsiteX21" fmla="*/ 6359489 w 6373761"/>
                <a:gd name="connsiteY21" fmla="*/ 1169497 h 6874714"/>
                <a:gd name="connsiteX22" fmla="*/ 6233869 w 6373761"/>
                <a:gd name="connsiteY22" fmla="*/ 1047442 h 6874714"/>
                <a:gd name="connsiteX23" fmla="*/ 5961423 w 6373761"/>
                <a:gd name="connsiteY23" fmla="*/ 827953 h 6874714"/>
                <a:gd name="connsiteX24" fmla="*/ 5663555 w 6373761"/>
                <a:gd name="connsiteY24" fmla="*/ 645304 h 6874714"/>
                <a:gd name="connsiteX25" fmla="*/ 5013827 w 6373761"/>
                <a:gd name="connsiteY25" fmla="*/ 397863 h 6874714"/>
                <a:gd name="connsiteX26" fmla="*/ 4327409 w 6373761"/>
                <a:gd name="connsiteY26" fmla="*/ 302545 h 6874714"/>
                <a:gd name="connsiteX27" fmla="*/ 3639939 w 6373761"/>
                <a:gd name="connsiteY27" fmla="*/ 338868 h 6874714"/>
                <a:gd name="connsiteX28" fmla="*/ 3302495 w 6373761"/>
                <a:gd name="connsiteY28" fmla="*/ 403659 h 6874714"/>
                <a:gd name="connsiteX29" fmla="*/ 2971604 w 6373761"/>
                <a:gd name="connsiteY29" fmla="*/ 496273 h 6874714"/>
                <a:gd name="connsiteX30" fmla="*/ 2648706 w 6373761"/>
                <a:gd name="connsiteY30" fmla="*/ 614389 h 6874714"/>
                <a:gd name="connsiteX31" fmla="*/ 2335374 w 6373761"/>
                <a:gd name="connsiteY31" fmla="*/ 757109 h 6874714"/>
                <a:gd name="connsiteX32" fmla="*/ 1741342 w 6373761"/>
                <a:gd name="connsiteY32" fmla="*/ 1107725 h 6874714"/>
                <a:gd name="connsiteX33" fmla="*/ 1600861 w 6373761"/>
                <a:gd name="connsiteY33" fmla="*/ 1208710 h 6874714"/>
                <a:gd name="connsiteX34" fmla="*/ 1531799 w 6373761"/>
                <a:gd name="connsiteY34" fmla="*/ 1260879 h 6874714"/>
                <a:gd name="connsiteX35" fmla="*/ 1463655 w 6373761"/>
                <a:gd name="connsiteY35" fmla="*/ 1314333 h 6874714"/>
                <a:gd name="connsiteX36" fmla="*/ 1200777 w 6373761"/>
                <a:gd name="connsiteY36" fmla="*/ 1541166 h 6874714"/>
                <a:gd name="connsiteX37" fmla="*/ 731501 w 6373761"/>
                <a:gd name="connsiteY37" fmla="*/ 2055754 h 6874714"/>
                <a:gd name="connsiteX38" fmla="*/ 531393 w 6373761"/>
                <a:gd name="connsiteY38" fmla="*/ 2342739 h 6874714"/>
                <a:gd name="connsiteX39" fmla="*/ 361033 w 6373761"/>
                <a:gd name="connsiteY39" fmla="*/ 2649046 h 6874714"/>
                <a:gd name="connsiteX40" fmla="*/ 323292 w 6373761"/>
                <a:gd name="connsiteY40" fmla="*/ 2728263 h 6874714"/>
                <a:gd name="connsiteX41" fmla="*/ 304945 w 6373761"/>
                <a:gd name="connsiteY41" fmla="*/ 2768193 h 6874714"/>
                <a:gd name="connsiteX42" fmla="*/ 287516 w 6373761"/>
                <a:gd name="connsiteY42" fmla="*/ 2808510 h 6874714"/>
                <a:gd name="connsiteX43" fmla="*/ 254230 w 6373761"/>
                <a:gd name="connsiteY43" fmla="*/ 2889788 h 6874714"/>
                <a:gd name="connsiteX44" fmla="*/ 223042 w 6373761"/>
                <a:gd name="connsiteY44" fmla="*/ 2971968 h 6874714"/>
                <a:gd name="connsiteX45" fmla="*/ 121611 w 6373761"/>
                <a:gd name="connsiteY45" fmla="*/ 3308544 h 6874714"/>
                <a:gd name="connsiteX46" fmla="*/ 39314 w 6373761"/>
                <a:gd name="connsiteY46" fmla="*/ 4005912 h 6874714"/>
                <a:gd name="connsiteX47" fmla="*/ 73910 w 6373761"/>
                <a:gd name="connsiteY47" fmla="*/ 4354081 h 6874714"/>
                <a:gd name="connsiteX48" fmla="*/ 179534 w 6373761"/>
                <a:gd name="connsiteY48" fmla="*/ 4687050 h 6874714"/>
                <a:gd name="connsiteX49" fmla="*/ 215964 w 6373761"/>
                <a:gd name="connsiteY49" fmla="*/ 4766654 h 6874714"/>
                <a:gd name="connsiteX50" fmla="*/ 256457 w 6373761"/>
                <a:gd name="connsiteY50" fmla="*/ 4844455 h 6874714"/>
                <a:gd name="connsiteX51" fmla="*/ 346225 w 6373761"/>
                <a:gd name="connsiteY51" fmla="*/ 4995290 h 6874714"/>
                <a:gd name="connsiteX52" fmla="*/ 445296 w 6373761"/>
                <a:gd name="connsiteY52" fmla="*/ 5140971 h 6874714"/>
                <a:gd name="connsiteX53" fmla="*/ 551443 w 6373761"/>
                <a:gd name="connsiteY53" fmla="*/ 5282531 h 6874714"/>
                <a:gd name="connsiteX54" fmla="*/ 772387 w 6373761"/>
                <a:gd name="connsiteY54" fmla="*/ 5562561 h 6874714"/>
                <a:gd name="connsiteX55" fmla="*/ 882858 w 6373761"/>
                <a:gd name="connsiteY55" fmla="*/ 5704507 h 6874714"/>
                <a:gd name="connsiteX56" fmla="*/ 990316 w 6373761"/>
                <a:gd name="connsiteY56" fmla="*/ 5848258 h 6874714"/>
                <a:gd name="connsiteX57" fmla="*/ 1097774 w 6373761"/>
                <a:gd name="connsiteY57" fmla="*/ 5987114 h 6874714"/>
                <a:gd name="connsiteX58" fmla="*/ 1210080 w 6373761"/>
                <a:gd name="connsiteY58" fmla="*/ 6121203 h 6874714"/>
                <a:gd name="connsiteX59" fmla="*/ 1448192 w 6373761"/>
                <a:gd name="connsiteY59" fmla="*/ 6374054 h 6874714"/>
                <a:gd name="connsiteX60" fmla="*/ 1982991 w 6373761"/>
                <a:gd name="connsiteY60" fmla="*/ 6796158 h 6874714"/>
                <a:gd name="connsiteX61" fmla="*/ 2118475 w 6373761"/>
                <a:gd name="connsiteY61" fmla="*/ 6874714 h 6874714"/>
                <a:gd name="connsiteX62" fmla="*/ 1569874 w 6373761"/>
                <a:gd name="connsiteY62" fmla="*/ 6874714 h 6874714"/>
                <a:gd name="connsiteX63" fmla="*/ 1507802 w 6373761"/>
                <a:gd name="connsiteY63" fmla="*/ 6817815 h 6874714"/>
                <a:gd name="connsiteX64" fmla="*/ 1256865 w 6373761"/>
                <a:gd name="connsiteY64" fmla="*/ 6543437 h 6874714"/>
                <a:gd name="connsiteX65" fmla="*/ 1038410 w 6373761"/>
                <a:gd name="connsiteY65" fmla="*/ 6248722 h 6874714"/>
                <a:gd name="connsiteX66" fmla="*/ 845380 w 6373761"/>
                <a:gd name="connsiteY66" fmla="*/ 5941386 h 6874714"/>
                <a:gd name="connsiteX67" fmla="*/ 755351 w 6373761"/>
                <a:gd name="connsiteY67" fmla="*/ 5788877 h 6874714"/>
                <a:gd name="connsiteX68" fmla="*/ 661784 w 6373761"/>
                <a:gd name="connsiteY68" fmla="*/ 5638944 h 6874714"/>
                <a:gd name="connsiteX69" fmla="*/ 466525 w 6373761"/>
                <a:gd name="connsiteY69" fmla="*/ 5340366 h 6874714"/>
                <a:gd name="connsiteX70" fmla="*/ 370992 w 6373761"/>
                <a:gd name="connsiteY70" fmla="*/ 5188502 h 6874714"/>
                <a:gd name="connsiteX71" fmla="*/ 280046 w 6373761"/>
                <a:gd name="connsiteY71" fmla="*/ 5033287 h 6874714"/>
                <a:gd name="connsiteX72" fmla="*/ 126853 w 6373761"/>
                <a:gd name="connsiteY72" fmla="*/ 4707660 h 6874714"/>
                <a:gd name="connsiteX73" fmla="*/ 30272 w 6373761"/>
                <a:gd name="connsiteY73" fmla="*/ 4362068 h 6874714"/>
                <a:gd name="connsiteX74" fmla="*/ 0 w 6373761"/>
                <a:gd name="connsiteY74" fmla="*/ 4005912 h 6874714"/>
                <a:gd name="connsiteX75" fmla="*/ 270480 w 6373761"/>
                <a:gd name="connsiteY75" fmla="*/ 2610532 h 6874714"/>
                <a:gd name="connsiteX76" fmla="*/ 415942 w 6373761"/>
                <a:gd name="connsiteY76" fmla="*/ 2280526 h 6874714"/>
                <a:gd name="connsiteX77" fmla="*/ 590102 w 6373761"/>
                <a:gd name="connsiteY77" fmla="*/ 1962626 h 6874714"/>
                <a:gd name="connsiteX78" fmla="*/ 1020719 w 6373761"/>
                <a:gd name="connsiteY78" fmla="*/ 1373070 h 6874714"/>
                <a:gd name="connsiteX79" fmla="*/ 1275080 w 6373761"/>
                <a:gd name="connsiteY79" fmla="*/ 1107081 h 6874714"/>
                <a:gd name="connsiteX80" fmla="*/ 1342437 w 6373761"/>
                <a:gd name="connsiteY80" fmla="*/ 1043965 h 6874714"/>
                <a:gd name="connsiteX81" fmla="*/ 1411106 w 6373761"/>
                <a:gd name="connsiteY81" fmla="*/ 982138 h 6874714"/>
                <a:gd name="connsiteX82" fmla="*/ 1553029 w 6373761"/>
                <a:gd name="connsiteY82" fmla="*/ 863376 h 6874714"/>
                <a:gd name="connsiteX83" fmla="*/ 2173401 w 6373761"/>
                <a:gd name="connsiteY83" fmla="*/ 454409 h 6874714"/>
                <a:gd name="connsiteX84" fmla="*/ 3599708 w 6373761"/>
                <a:gd name="connsiteY84" fmla="*/ 16332 h 6874714"/>
                <a:gd name="connsiteX85" fmla="*/ 3975975 w 6373761"/>
                <a:gd name="connsiteY85" fmla="*/ 263 h 6874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373761" h="6874714">
                  <a:moveTo>
                    <a:pt x="6373761" y="5771297"/>
                  </a:moveTo>
                  <a:lnTo>
                    <a:pt x="6373761" y="6247960"/>
                  </a:lnTo>
                  <a:lnTo>
                    <a:pt x="6235932" y="6361930"/>
                  </a:lnTo>
                  <a:cubicBezTo>
                    <a:pt x="6143250" y="6437460"/>
                    <a:pt x="6051059" y="6512200"/>
                    <a:pt x="5960375" y="6587489"/>
                  </a:cubicBezTo>
                  <a:lnTo>
                    <a:pt x="5822907" y="6701871"/>
                  </a:lnTo>
                  <a:cubicBezTo>
                    <a:pt x="5776123" y="6740385"/>
                    <a:pt x="5729079" y="6778899"/>
                    <a:pt x="5681115" y="6816896"/>
                  </a:cubicBezTo>
                  <a:lnTo>
                    <a:pt x="5604096" y="6874714"/>
                  </a:lnTo>
                  <a:lnTo>
                    <a:pt x="4878485" y="6874714"/>
                  </a:lnTo>
                  <a:lnTo>
                    <a:pt x="5006014" y="6800200"/>
                  </a:lnTo>
                  <a:cubicBezTo>
                    <a:pt x="5054354" y="6770429"/>
                    <a:pt x="5102285" y="6739483"/>
                    <a:pt x="5149855" y="6707667"/>
                  </a:cubicBezTo>
                  <a:cubicBezTo>
                    <a:pt x="5244993" y="6643906"/>
                    <a:pt x="5338561" y="6576025"/>
                    <a:pt x="5431866" y="6506210"/>
                  </a:cubicBezTo>
                  <a:cubicBezTo>
                    <a:pt x="5478386" y="6471304"/>
                    <a:pt x="5524777" y="6435495"/>
                    <a:pt x="5571036" y="6399557"/>
                  </a:cubicBezTo>
                  <a:lnTo>
                    <a:pt x="5711649" y="6288912"/>
                  </a:lnTo>
                  <a:cubicBezTo>
                    <a:pt x="5902059" y="6140395"/>
                    <a:pt x="6093257" y="5998320"/>
                    <a:pt x="6276589" y="5852379"/>
                  </a:cubicBezTo>
                  <a:close/>
                  <a:moveTo>
                    <a:pt x="3975975" y="263"/>
                  </a:moveTo>
                  <a:cubicBezTo>
                    <a:pt x="4101550" y="1809"/>
                    <a:pt x="4226830" y="10149"/>
                    <a:pt x="4350473" y="24963"/>
                  </a:cubicBezTo>
                  <a:cubicBezTo>
                    <a:pt x="4598149" y="54846"/>
                    <a:pt x="4842943" y="108687"/>
                    <a:pt x="5077909" y="189450"/>
                  </a:cubicBezTo>
                  <a:cubicBezTo>
                    <a:pt x="5312876" y="269955"/>
                    <a:pt x="5537357" y="376867"/>
                    <a:pt x="5746507" y="505804"/>
                  </a:cubicBezTo>
                  <a:cubicBezTo>
                    <a:pt x="5955527" y="634999"/>
                    <a:pt x="6148688" y="786864"/>
                    <a:pt x="6322456" y="956633"/>
                  </a:cubicBezTo>
                  <a:lnTo>
                    <a:pt x="6373761" y="1011863"/>
                  </a:lnTo>
                  <a:lnTo>
                    <a:pt x="6373761" y="1185075"/>
                  </a:lnTo>
                  <a:lnTo>
                    <a:pt x="6359489" y="1169497"/>
                  </a:lnTo>
                  <a:cubicBezTo>
                    <a:pt x="6318811" y="1127602"/>
                    <a:pt x="6276917" y="1086890"/>
                    <a:pt x="6233869" y="1047442"/>
                  </a:cubicBezTo>
                  <a:cubicBezTo>
                    <a:pt x="6147509" y="968870"/>
                    <a:pt x="6056431" y="895448"/>
                    <a:pt x="5961423" y="827953"/>
                  </a:cubicBezTo>
                  <a:cubicBezTo>
                    <a:pt x="5865891" y="761102"/>
                    <a:pt x="5766688" y="699403"/>
                    <a:pt x="5663555" y="645304"/>
                  </a:cubicBezTo>
                  <a:cubicBezTo>
                    <a:pt x="5457943" y="535816"/>
                    <a:pt x="5238703" y="453894"/>
                    <a:pt x="5013827" y="397863"/>
                  </a:cubicBezTo>
                  <a:cubicBezTo>
                    <a:pt x="4788953" y="341703"/>
                    <a:pt x="4558442" y="310917"/>
                    <a:pt x="4327409" y="302545"/>
                  </a:cubicBezTo>
                  <a:cubicBezTo>
                    <a:pt x="4096111" y="293012"/>
                    <a:pt x="3867174" y="305893"/>
                    <a:pt x="3639939" y="338868"/>
                  </a:cubicBezTo>
                  <a:cubicBezTo>
                    <a:pt x="3526585" y="355999"/>
                    <a:pt x="3413885" y="377254"/>
                    <a:pt x="3302495" y="403659"/>
                  </a:cubicBezTo>
                  <a:cubicBezTo>
                    <a:pt x="3191107" y="430451"/>
                    <a:pt x="3080634" y="460978"/>
                    <a:pt x="2971604" y="496273"/>
                  </a:cubicBezTo>
                  <a:cubicBezTo>
                    <a:pt x="2862573" y="531437"/>
                    <a:pt x="2754854" y="570852"/>
                    <a:pt x="2648706" y="614389"/>
                  </a:cubicBezTo>
                  <a:cubicBezTo>
                    <a:pt x="2542690" y="658056"/>
                    <a:pt x="2438114" y="705714"/>
                    <a:pt x="2335374" y="757109"/>
                  </a:cubicBezTo>
                  <a:cubicBezTo>
                    <a:pt x="2129894" y="859769"/>
                    <a:pt x="1931228" y="976855"/>
                    <a:pt x="1741342" y="1107725"/>
                  </a:cubicBezTo>
                  <a:cubicBezTo>
                    <a:pt x="1694035" y="1140571"/>
                    <a:pt x="1646858" y="1173933"/>
                    <a:pt x="1600861" y="1208710"/>
                  </a:cubicBezTo>
                  <a:cubicBezTo>
                    <a:pt x="1577535" y="1225713"/>
                    <a:pt x="1554732" y="1243361"/>
                    <a:pt x="1531799" y="1260879"/>
                  </a:cubicBezTo>
                  <a:cubicBezTo>
                    <a:pt x="1508735" y="1278267"/>
                    <a:pt x="1486064" y="1296171"/>
                    <a:pt x="1463655" y="1314333"/>
                  </a:cubicBezTo>
                  <a:cubicBezTo>
                    <a:pt x="1373627" y="1386853"/>
                    <a:pt x="1285564" y="1462077"/>
                    <a:pt x="1200777" y="1541166"/>
                  </a:cubicBezTo>
                  <a:cubicBezTo>
                    <a:pt x="1030810" y="1698827"/>
                    <a:pt x="873161" y="1870785"/>
                    <a:pt x="731501" y="2055754"/>
                  </a:cubicBezTo>
                  <a:cubicBezTo>
                    <a:pt x="660734" y="2148239"/>
                    <a:pt x="593771" y="2243944"/>
                    <a:pt x="531393" y="2342739"/>
                  </a:cubicBezTo>
                  <a:cubicBezTo>
                    <a:pt x="470063" y="2442050"/>
                    <a:pt x="412140" y="2543810"/>
                    <a:pt x="361033" y="2649046"/>
                  </a:cubicBezTo>
                  <a:cubicBezTo>
                    <a:pt x="347798" y="2675194"/>
                    <a:pt x="335479" y="2701728"/>
                    <a:pt x="323292" y="2728263"/>
                  </a:cubicBezTo>
                  <a:lnTo>
                    <a:pt x="304945" y="2768193"/>
                  </a:lnTo>
                  <a:lnTo>
                    <a:pt x="287516" y="2808510"/>
                  </a:lnTo>
                  <a:cubicBezTo>
                    <a:pt x="276115" y="2835432"/>
                    <a:pt x="264583" y="2862352"/>
                    <a:pt x="254230" y="2889788"/>
                  </a:cubicBezTo>
                  <a:cubicBezTo>
                    <a:pt x="243877" y="2917224"/>
                    <a:pt x="232477" y="2944274"/>
                    <a:pt x="223042" y="2971968"/>
                  </a:cubicBezTo>
                  <a:cubicBezTo>
                    <a:pt x="182679" y="3081970"/>
                    <a:pt x="148475" y="3194291"/>
                    <a:pt x="121611" y="3308544"/>
                  </a:cubicBezTo>
                  <a:cubicBezTo>
                    <a:pt x="67096" y="3536534"/>
                    <a:pt x="39183" y="3771224"/>
                    <a:pt x="39314" y="4005912"/>
                  </a:cubicBezTo>
                  <a:cubicBezTo>
                    <a:pt x="39969" y="4122871"/>
                    <a:pt x="51109" y="4239571"/>
                    <a:pt x="73910" y="4354081"/>
                  </a:cubicBezTo>
                  <a:cubicBezTo>
                    <a:pt x="97892" y="4468334"/>
                    <a:pt x="132619" y="4580140"/>
                    <a:pt x="179534" y="4687050"/>
                  </a:cubicBezTo>
                  <a:cubicBezTo>
                    <a:pt x="190673" y="4713972"/>
                    <a:pt x="203647" y="4740249"/>
                    <a:pt x="215964" y="4766654"/>
                  </a:cubicBezTo>
                  <a:cubicBezTo>
                    <a:pt x="229332" y="4792674"/>
                    <a:pt x="242043" y="4818950"/>
                    <a:pt x="256457" y="4844455"/>
                  </a:cubicBezTo>
                  <a:cubicBezTo>
                    <a:pt x="283978" y="4895978"/>
                    <a:pt x="314642" y="4945956"/>
                    <a:pt x="346225" y="4995290"/>
                  </a:cubicBezTo>
                  <a:cubicBezTo>
                    <a:pt x="377676" y="5044752"/>
                    <a:pt x="411355" y="5092926"/>
                    <a:pt x="445296" y="5140971"/>
                  </a:cubicBezTo>
                  <a:cubicBezTo>
                    <a:pt x="479760" y="5188630"/>
                    <a:pt x="515537" y="5235645"/>
                    <a:pt x="551443" y="5282531"/>
                  </a:cubicBezTo>
                  <a:cubicBezTo>
                    <a:pt x="623387" y="5376434"/>
                    <a:pt x="698608" y="5468402"/>
                    <a:pt x="772387" y="5562561"/>
                  </a:cubicBezTo>
                  <a:cubicBezTo>
                    <a:pt x="809472" y="5609448"/>
                    <a:pt x="846428" y="5656719"/>
                    <a:pt x="882858" y="5704507"/>
                  </a:cubicBezTo>
                  <a:cubicBezTo>
                    <a:pt x="919159" y="5751909"/>
                    <a:pt x="955196" y="5802273"/>
                    <a:pt x="990316" y="5848258"/>
                  </a:cubicBezTo>
                  <a:cubicBezTo>
                    <a:pt x="1025175" y="5895402"/>
                    <a:pt x="1061736" y="5941129"/>
                    <a:pt x="1097774" y="5987114"/>
                  </a:cubicBezTo>
                  <a:cubicBezTo>
                    <a:pt x="1134860" y="6032326"/>
                    <a:pt x="1171684" y="6077536"/>
                    <a:pt x="1210080" y="6121203"/>
                  </a:cubicBezTo>
                  <a:cubicBezTo>
                    <a:pt x="1286350" y="6209051"/>
                    <a:pt x="1365632" y="6293677"/>
                    <a:pt x="1448192" y="6374054"/>
                  </a:cubicBezTo>
                  <a:cubicBezTo>
                    <a:pt x="1613572" y="6534420"/>
                    <a:pt x="1792057" y="6677526"/>
                    <a:pt x="1982991" y="6796158"/>
                  </a:cubicBezTo>
                  <a:lnTo>
                    <a:pt x="2118475" y="6874714"/>
                  </a:lnTo>
                  <a:lnTo>
                    <a:pt x="1569874" y="6874714"/>
                  </a:lnTo>
                  <a:lnTo>
                    <a:pt x="1507802" y="6817815"/>
                  </a:lnTo>
                  <a:cubicBezTo>
                    <a:pt x="1418412" y="6730595"/>
                    <a:pt x="1334903" y="6638562"/>
                    <a:pt x="1256865" y="6543437"/>
                  </a:cubicBezTo>
                  <a:cubicBezTo>
                    <a:pt x="1179155" y="6447861"/>
                    <a:pt x="1106817" y="6349194"/>
                    <a:pt x="1038410" y="6248722"/>
                  </a:cubicBezTo>
                  <a:cubicBezTo>
                    <a:pt x="969873" y="6148253"/>
                    <a:pt x="905922" y="6045592"/>
                    <a:pt x="845380" y="5941386"/>
                  </a:cubicBezTo>
                  <a:cubicBezTo>
                    <a:pt x="814453" y="5888704"/>
                    <a:pt x="786147" y="5839370"/>
                    <a:pt x="755351" y="5788877"/>
                  </a:cubicBezTo>
                  <a:cubicBezTo>
                    <a:pt x="724817" y="5738771"/>
                    <a:pt x="693760" y="5688665"/>
                    <a:pt x="661784" y="5638944"/>
                  </a:cubicBezTo>
                  <a:lnTo>
                    <a:pt x="466525" y="5340366"/>
                  </a:lnTo>
                  <a:cubicBezTo>
                    <a:pt x="434156" y="5290131"/>
                    <a:pt x="402181" y="5239639"/>
                    <a:pt x="370992" y="5188502"/>
                  </a:cubicBezTo>
                  <a:cubicBezTo>
                    <a:pt x="339803" y="5137364"/>
                    <a:pt x="308876" y="5086099"/>
                    <a:pt x="280046" y="5033287"/>
                  </a:cubicBezTo>
                  <a:cubicBezTo>
                    <a:pt x="222255" y="4928179"/>
                    <a:pt x="169181" y="4819982"/>
                    <a:pt x="126853" y="4707660"/>
                  </a:cubicBezTo>
                  <a:cubicBezTo>
                    <a:pt x="83739" y="4595725"/>
                    <a:pt x="51764" y="4479670"/>
                    <a:pt x="30272" y="4362068"/>
                  </a:cubicBezTo>
                  <a:cubicBezTo>
                    <a:pt x="9698" y="4244466"/>
                    <a:pt x="0" y="4125060"/>
                    <a:pt x="0" y="4005912"/>
                  </a:cubicBezTo>
                  <a:cubicBezTo>
                    <a:pt x="1704" y="3530867"/>
                    <a:pt x="95140" y="3057110"/>
                    <a:pt x="270480" y="2610532"/>
                  </a:cubicBezTo>
                  <a:cubicBezTo>
                    <a:pt x="314511" y="2498984"/>
                    <a:pt x="362212" y="2388466"/>
                    <a:pt x="415942" y="2280526"/>
                  </a:cubicBezTo>
                  <a:cubicBezTo>
                    <a:pt x="468884" y="2172197"/>
                    <a:pt x="527199" y="2066188"/>
                    <a:pt x="590102" y="1962626"/>
                  </a:cubicBezTo>
                  <a:cubicBezTo>
                    <a:pt x="716037" y="1755631"/>
                    <a:pt x="859794" y="1557653"/>
                    <a:pt x="1020719" y="1373070"/>
                  </a:cubicBezTo>
                  <a:cubicBezTo>
                    <a:pt x="1101575" y="1281101"/>
                    <a:pt x="1185969" y="1191838"/>
                    <a:pt x="1275080" y="1107081"/>
                  </a:cubicBezTo>
                  <a:cubicBezTo>
                    <a:pt x="1297227" y="1085699"/>
                    <a:pt x="1319504" y="1064575"/>
                    <a:pt x="1342437" y="1043965"/>
                  </a:cubicBezTo>
                  <a:cubicBezTo>
                    <a:pt x="1365240" y="1023226"/>
                    <a:pt x="1387648" y="1002102"/>
                    <a:pt x="1411106" y="982138"/>
                  </a:cubicBezTo>
                  <a:cubicBezTo>
                    <a:pt x="1457497" y="941563"/>
                    <a:pt x="1505065" y="902276"/>
                    <a:pt x="1553029" y="863376"/>
                  </a:cubicBezTo>
                  <a:cubicBezTo>
                    <a:pt x="1745798" y="708806"/>
                    <a:pt x="1954030" y="571882"/>
                    <a:pt x="2173401" y="454409"/>
                  </a:cubicBezTo>
                  <a:cubicBezTo>
                    <a:pt x="2612013" y="219334"/>
                    <a:pt x="3099505" y="65666"/>
                    <a:pt x="3599708" y="16332"/>
                  </a:cubicBezTo>
                  <a:cubicBezTo>
                    <a:pt x="3724530" y="3966"/>
                    <a:pt x="3850400" y="-1283"/>
                    <a:pt x="3975975" y="26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Freeform: Shape 1040">
              <a:extLst>
                <a:ext uri="{FF2B5EF4-FFF2-40B4-BE49-F238E27FC236}">
                  <a16:creationId xmlns:a16="http://schemas.microsoft.com/office/drawing/2014/main" id="{61023DD2-2E6F-4419-B404-80F08460BE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65276" y="313387"/>
              <a:ext cx="6326724" cy="6561326"/>
            </a:xfrm>
            <a:custGeom>
              <a:avLst/>
              <a:gdLst>
                <a:gd name="connsiteX0" fmla="*/ 6326724 w 6326724"/>
                <a:gd name="connsiteY0" fmla="*/ 5020808 h 6561326"/>
                <a:gd name="connsiteX1" fmla="*/ 6326724 w 6326724"/>
                <a:gd name="connsiteY1" fmla="*/ 5698632 h 6561326"/>
                <a:gd name="connsiteX2" fmla="*/ 6067438 w 6326724"/>
                <a:gd name="connsiteY2" fmla="*/ 5902509 h 6561326"/>
                <a:gd name="connsiteX3" fmla="*/ 5799974 w 6326724"/>
                <a:gd name="connsiteY3" fmla="*/ 6102017 h 6561326"/>
                <a:gd name="connsiteX4" fmla="*/ 5665258 w 6326724"/>
                <a:gd name="connsiteY4" fmla="*/ 6202100 h 6561326"/>
                <a:gd name="connsiteX5" fmla="*/ 5526873 w 6326724"/>
                <a:gd name="connsiteY5" fmla="*/ 6302828 h 6561326"/>
                <a:gd name="connsiteX6" fmla="*/ 5385080 w 6326724"/>
                <a:gd name="connsiteY6" fmla="*/ 6402268 h 6561326"/>
                <a:gd name="connsiteX7" fmla="*/ 5238833 w 6326724"/>
                <a:gd name="connsiteY7" fmla="*/ 6498875 h 6561326"/>
                <a:gd name="connsiteX8" fmla="*/ 5138040 w 6326724"/>
                <a:gd name="connsiteY8" fmla="*/ 6561326 h 6561326"/>
                <a:gd name="connsiteX9" fmla="*/ 3946072 w 6326724"/>
                <a:gd name="connsiteY9" fmla="*/ 6561326 h 6561326"/>
                <a:gd name="connsiteX10" fmla="*/ 3976009 w 6326724"/>
                <a:gd name="connsiteY10" fmla="*/ 6555242 h 6561326"/>
                <a:gd name="connsiteX11" fmla="*/ 4404855 w 6326724"/>
                <a:gd name="connsiteY11" fmla="*/ 6399048 h 6561326"/>
                <a:gd name="connsiteX12" fmla="*/ 4938868 w 6326724"/>
                <a:gd name="connsiteY12" fmla="*/ 6072132 h 6561326"/>
                <a:gd name="connsiteX13" fmla="*/ 5068342 w 6326724"/>
                <a:gd name="connsiteY13" fmla="*/ 5976042 h 6561326"/>
                <a:gd name="connsiteX14" fmla="*/ 5197816 w 6326724"/>
                <a:gd name="connsiteY14" fmla="*/ 5876730 h 6561326"/>
                <a:gd name="connsiteX15" fmla="*/ 5460039 w 6326724"/>
                <a:gd name="connsiteY15" fmla="*/ 5670637 h 6561326"/>
                <a:gd name="connsiteX16" fmla="*/ 5999033 w 6326724"/>
                <a:gd name="connsiteY16" fmla="*/ 5271718 h 6561326"/>
                <a:gd name="connsiteX17" fmla="*/ 6258766 w 6326724"/>
                <a:gd name="connsiteY17" fmla="*/ 5077603 h 6561326"/>
                <a:gd name="connsiteX18" fmla="*/ 4139342 w 6326724"/>
                <a:gd name="connsiteY18" fmla="*/ 440 h 6561326"/>
                <a:gd name="connsiteX19" fmla="*/ 4315744 w 6326724"/>
                <a:gd name="connsiteY19" fmla="*/ 6808 h 6561326"/>
                <a:gd name="connsiteX20" fmla="*/ 5015400 w 6326724"/>
                <a:gd name="connsiteY20" fmla="*/ 113591 h 6561326"/>
                <a:gd name="connsiteX21" fmla="*/ 5681114 w 6326724"/>
                <a:gd name="connsiteY21" fmla="*/ 361418 h 6561326"/>
                <a:gd name="connsiteX22" fmla="*/ 6270952 w 6326724"/>
                <a:gd name="connsiteY22" fmla="*/ 755441 h 6561326"/>
                <a:gd name="connsiteX23" fmla="*/ 6326724 w 6326724"/>
                <a:gd name="connsiteY23" fmla="*/ 807432 h 6561326"/>
                <a:gd name="connsiteX24" fmla="*/ 6326724 w 6326724"/>
                <a:gd name="connsiteY24" fmla="*/ 1231565 h 6561326"/>
                <a:gd name="connsiteX25" fmla="*/ 6302093 w 6326724"/>
                <a:gd name="connsiteY25" fmla="*/ 1203002 h 6561326"/>
                <a:gd name="connsiteX26" fmla="*/ 6066914 w 6326724"/>
                <a:gd name="connsiteY26" fmla="*/ 989616 h 6561326"/>
                <a:gd name="connsiteX27" fmla="*/ 5533688 w 6326724"/>
                <a:gd name="connsiteY27" fmla="*/ 647242 h 6561326"/>
                <a:gd name="connsiteX28" fmla="*/ 4933626 w 6326724"/>
                <a:gd name="connsiteY28" fmla="*/ 432262 h 6561326"/>
                <a:gd name="connsiteX29" fmla="*/ 4296873 w 6326724"/>
                <a:gd name="connsiteY29" fmla="*/ 343126 h 6561326"/>
                <a:gd name="connsiteX30" fmla="*/ 3651602 w 6326724"/>
                <a:gd name="connsiteY30" fmla="*/ 365797 h 6561326"/>
                <a:gd name="connsiteX31" fmla="*/ 3018256 w 6326724"/>
                <a:gd name="connsiteY31" fmla="*/ 496666 h 6561326"/>
                <a:gd name="connsiteX32" fmla="*/ 2412429 w 6326724"/>
                <a:gd name="connsiteY32" fmla="*/ 724399 h 6561326"/>
                <a:gd name="connsiteX33" fmla="*/ 1329857 w 6326724"/>
                <a:gd name="connsiteY33" fmla="*/ 1424086 h 6561326"/>
                <a:gd name="connsiteX34" fmla="*/ 887314 w 6326724"/>
                <a:gd name="connsiteY34" fmla="*/ 1891015 h 6561326"/>
                <a:gd name="connsiteX35" fmla="*/ 537420 w 6326724"/>
                <a:gd name="connsiteY35" fmla="*/ 2427245 h 6561326"/>
                <a:gd name="connsiteX36" fmla="*/ 299965 w 6326724"/>
                <a:gd name="connsiteY36" fmla="*/ 3020021 h 6561326"/>
                <a:gd name="connsiteX37" fmla="*/ 213606 w 6326724"/>
                <a:gd name="connsiteY37" fmla="*/ 3651953 h 6561326"/>
                <a:gd name="connsiteX38" fmla="*/ 250036 w 6326724"/>
                <a:gd name="connsiteY38" fmla="*/ 3961352 h 6561326"/>
                <a:gd name="connsiteX39" fmla="*/ 357625 w 6326724"/>
                <a:gd name="connsiteY39" fmla="*/ 4250783 h 6561326"/>
                <a:gd name="connsiteX40" fmla="*/ 432715 w 6326724"/>
                <a:gd name="connsiteY40" fmla="*/ 4387063 h 6561326"/>
                <a:gd name="connsiteX41" fmla="*/ 518943 w 6326724"/>
                <a:gd name="connsiteY41" fmla="*/ 4518962 h 6561326"/>
                <a:gd name="connsiteX42" fmla="*/ 718133 w 6326724"/>
                <a:gd name="connsiteY42" fmla="*/ 4773874 h 6561326"/>
                <a:gd name="connsiteX43" fmla="*/ 933704 w 6326724"/>
                <a:gd name="connsiteY43" fmla="*/ 5030717 h 6561326"/>
                <a:gd name="connsiteX44" fmla="*/ 1040900 w 6326724"/>
                <a:gd name="connsiteY44" fmla="*/ 5164806 h 6561326"/>
                <a:gd name="connsiteX45" fmla="*/ 1092401 w 6326724"/>
                <a:gd name="connsiteY45" fmla="*/ 5230628 h 6561326"/>
                <a:gd name="connsiteX46" fmla="*/ 1142854 w 6326724"/>
                <a:gd name="connsiteY46" fmla="*/ 5293615 h 6561326"/>
                <a:gd name="connsiteX47" fmla="*/ 1576354 w 6326724"/>
                <a:gd name="connsiteY47" fmla="*/ 5759128 h 6561326"/>
                <a:gd name="connsiteX48" fmla="*/ 1806865 w 6326724"/>
                <a:gd name="connsiteY48" fmla="*/ 5968571 h 6561326"/>
                <a:gd name="connsiteX49" fmla="*/ 2048253 w 6326724"/>
                <a:gd name="connsiteY49" fmla="*/ 6161654 h 6561326"/>
                <a:gd name="connsiteX50" fmla="*/ 2587506 w 6326724"/>
                <a:gd name="connsiteY50" fmla="*/ 6467059 h 6561326"/>
                <a:gd name="connsiteX51" fmla="*/ 2889176 w 6326724"/>
                <a:gd name="connsiteY51" fmla="*/ 6553360 h 6561326"/>
                <a:gd name="connsiteX52" fmla="*/ 2929698 w 6326724"/>
                <a:gd name="connsiteY52" fmla="*/ 6561326 h 6561326"/>
                <a:gd name="connsiteX53" fmla="*/ 1816374 w 6326724"/>
                <a:gd name="connsiteY53" fmla="*/ 6561326 h 6561326"/>
                <a:gd name="connsiteX54" fmla="*/ 1787601 w 6326724"/>
                <a:gd name="connsiteY54" fmla="*/ 6545761 h 6561326"/>
                <a:gd name="connsiteX55" fmla="*/ 1225544 w 6326724"/>
                <a:gd name="connsiteY55" fmla="*/ 6094158 h 6561326"/>
                <a:gd name="connsiteX56" fmla="*/ 997654 w 6326724"/>
                <a:gd name="connsiteY56" fmla="*/ 5822374 h 6561326"/>
                <a:gd name="connsiteX57" fmla="*/ 798596 w 6326724"/>
                <a:gd name="connsiteY57" fmla="*/ 5534615 h 6561326"/>
                <a:gd name="connsiteX58" fmla="*/ 752075 w 6326724"/>
                <a:gd name="connsiteY58" fmla="*/ 5461324 h 6561326"/>
                <a:gd name="connsiteX59" fmla="*/ 707650 w 6326724"/>
                <a:gd name="connsiteY59" fmla="*/ 5390221 h 6561326"/>
                <a:gd name="connsiteX60" fmla="*/ 619980 w 6326724"/>
                <a:gd name="connsiteY60" fmla="*/ 5252396 h 6561326"/>
                <a:gd name="connsiteX61" fmla="*/ 438349 w 6326724"/>
                <a:gd name="connsiteY61" fmla="*/ 4970822 h 6561326"/>
                <a:gd name="connsiteX62" fmla="*/ 261044 w 6326724"/>
                <a:gd name="connsiteY62" fmla="*/ 4673145 h 6561326"/>
                <a:gd name="connsiteX63" fmla="*/ 181107 w 6326724"/>
                <a:gd name="connsiteY63" fmla="*/ 4515356 h 6561326"/>
                <a:gd name="connsiteX64" fmla="*/ 113224 w 6326724"/>
                <a:gd name="connsiteY64" fmla="*/ 4350223 h 6561326"/>
                <a:gd name="connsiteX65" fmla="*/ 61199 w 6326724"/>
                <a:gd name="connsiteY65" fmla="*/ 4178908 h 6561326"/>
                <a:gd name="connsiteX66" fmla="*/ 41804 w 6326724"/>
                <a:gd name="connsiteY66" fmla="*/ 4091577 h 6561326"/>
                <a:gd name="connsiteX67" fmla="*/ 33287 w 6326724"/>
                <a:gd name="connsiteY67" fmla="*/ 4047781 h 6561326"/>
                <a:gd name="connsiteX68" fmla="*/ 26209 w 6326724"/>
                <a:gd name="connsiteY68" fmla="*/ 4003858 h 6561326"/>
                <a:gd name="connsiteX69" fmla="*/ 0 w 6326724"/>
                <a:gd name="connsiteY69" fmla="*/ 3651953 h 6561326"/>
                <a:gd name="connsiteX70" fmla="*/ 72731 w 6326724"/>
                <a:gd name="connsiteY70" fmla="*/ 2966307 h 6561326"/>
                <a:gd name="connsiteX71" fmla="*/ 291316 w 6326724"/>
                <a:gd name="connsiteY71" fmla="*/ 2309385 h 6561326"/>
                <a:gd name="connsiteX72" fmla="*/ 1110878 w 6326724"/>
                <a:gd name="connsiteY72" fmla="*/ 1193776 h 6561326"/>
                <a:gd name="connsiteX73" fmla="*/ 1654327 w 6326724"/>
                <a:gd name="connsiteY73" fmla="*/ 756730 h 6561326"/>
                <a:gd name="connsiteX74" fmla="*/ 2261727 w 6326724"/>
                <a:gd name="connsiteY74" fmla="*/ 409720 h 6561326"/>
                <a:gd name="connsiteX75" fmla="*/ 3610060 w 6326724"/>
                <a:gd name="connsiteY75" fmla="*/ 27032 h 6561326"/>
                <a:gd name="connsiteX76" fmla="*/ 4139342 w 6326724"/>
                <a:gd name="connsiteY76" fmla="*/ 440 h 65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326724" h="6561326">
                  <a:moveTo>
                    <a:pt x="6326724" y="5020808"/>
                  </a:moveTo>
                  <a:lnTo>
                    <a:pt x="6326724" y="5698632"/>
                  </a:lnTo>
                  <a:lnTo>
                    <a:pt x="6067438" y="5902509"/>
                  </a:lnTo>
                  <a:cubicBezTo>
                    <a:pt x="5977868" y="5970407"/>
                    <a:pt x="5888364" y="6036453"/>
                    <a:pt x="5799974" y="6102017"/>
                  </a:cubicBezTo>
                  <a:lnTo>
                    <a:pt x="5665258" y="6202100"/>
                  </a:lnTo>
                  <a:cubicBezTo>
                    <a:pt x="5619654" y="6235719"/>
                    <a:pt x="5573656" y="6269596"/>
                    <a:pt x="5526873" y="6302828"/>
                  </a:cubicBezTo>
                  <a:cubicBezTo>
                    <a:pt x="5480220" y="6336189"/>
                    <a:pt x="5433044" y="6369423"/>
                    <a:pt x="5385080" y="6402268"/>
                  </a:cubicBezTo>
                  <a:cubicBezTo>
                    <a:pt x="5336988" y="6434857"/>
                    <a:pt x="5288500" y="6467187"/>
                    <a:pt x="5238833" y="6498875"/>
                  </a:cubicBezTo>
                  <a:lnTo>
                    <a:pt x="5138040" y="6561326"/>
                  </a:lnTo>
                  <a:lnTo>
                    <a:pt x="3946072" y="6561326"/>
                  </a:lnTo>
                  <a:lnTo>
                    <a:pt x="3976009" y="6555242"/>
                  </a:lnTo>
                  <a:cubicBezTo>
                    <a:pt x="4123712" y="6519227"/>
                    <a:pt x="4266863" y="6466383"/>
                    <a:pt x="4404855" y="6399048"/>
                  </a:cubicBezTo>
                  <a:cubicBezTo>
                    <a:pt x="4589500" y="6310299"/>
                    <a:pt x="4765232" y="6196690"/>
                    <a:pt x="4938868" y="6072132"/>
                  </a:cubicBezTo>
                  <a:cubicBezTo>
                    <a:pt x="4982245" y="6041089"/>
                    <a:pt x="5025359" y="6008630"/>
                    <a:pt x="5068342" y="5976042"/>
                  </a:cubicBezTo>
                  <a:cubicBezTo>
                    <a:pt x="5111588" y="5943453"/>
                    <a:pt x="5154702" y="5910349"/>
                    <a:pt x="5197816" y="5876730"/>
                  </a:cubicBezTo>
                  <a:lnTo>
                    <a:pt x="5460039" y="5670637"/>
                  </a:lnTo>
                  <a:cubicBezTo>
                    <a:pt x="5639966" y="5530365"/>
                    <a:pt x="5821596" y="5399753"/>
                    <a:pt x="5999033" y="5271718"/>
                  </a:cubicBezTo>
                  <a:cubicBezTo>
                    <a:pt x="6087686" y="5207700"/>
                    <a:pt x="6174667" y="5143360"/>
                    <a:pt x="6258766" y="5077603"/>
                  </a:cubicBezTo>
                  <a:close/>
                  <a:moveTo>
                    <a:pt x="4139342" y="440"/>
                  </a:moveTo>
                  <a:cubicBezTo>
                    <a:pt x="4198237" y="1301"/>
                    <a:pt x="4257068" y="3427"/>
                    <a:pt x="4315744" y="6808"/>
                  </a:cubicBezTo>
                  <a:cubicBezTo>
                    <a:pt x="4550841" y="20849"/>
                    <a:pt x="4785806" y="55240"/>
                    <a:pt x="5015400" y="113591"/>
                  </a:cubicBezTo>
                  <a:cubicBezTo>
                    <a:pt x="5244992" y="171812"/>
                    <a:pt x="5469212" y="254249"/>
                    <a:pt x="5681114" y="361418"/>
                  </a:cubicBezTo>
                  <a:cubicBezTo>
                    <a:pt x="5892754" y="468586"/>
                    <a:pt x="6093124" y="599584"/>
                    <a:pt x="6270952" y="755441"/>
                  </a:cubicBezTo>
                  <a:lnTo>
                    <a:pt x="6326724" y="807432"/>
                  </a:lnTo>
                  <a:lnTo>
                    <a:pt x="6326724" y="1231565"/>
                  </a:lnTo>
                  <a:lnTo>
                    <a:pt x="6302093" y="1203002"/>
                  </a:lnTo>
                  <a:cubicBezTo>
                    <a:pt x="6227937" y="1127247"/>
                    <a:pt x="6149211" y="1056081"/>
                    <a:pt x="6066914" y="989616"/>
                  </a:cubicBezTo>
                  <a:cubicBezTo>
                    <a:pt x="5902714" y="856299"/>
                    <a:pt x="5724360" y="740371"/>
                    <a:pt x="5533688" y="647242"/>
                  </a:cubicBezTo>
                  <a:cubicBezTo>
                    <a:pt x="5343146" y="553857"/>
                    <a:pt x="5141466" y="482239"/>
                    <a:pt x="4933626" y="432262"/>
                  </a:cubicBezTo>
                  <a:cubicBezTo>
                    <a:pt x="4725788" y="382156"/>
                    <a:pt x="4512182" y="353303"/>
                    <a:pt x="4296873" y="343126"/>
                  </a:cubicBezTo>
                  <a:cubicBezTo>
                    <a:pt x="4081172" y="332435"/>
                    <a:pt x="3865732" y="339520"/>
                    <a:pt x="3651602" y="365797"/>
                  </a:cubicBezTo>
                  <a:cubicBezTo>
                    <a:pt x="3437604" y="392202"/>
                    <a:pt x="3225572" y="436384"/>
                    <a:pt x="3018256" y="496666"/>
                  </a:cubicBezTo>
                  <a:cubicBezTo>
                    <a:pt x="2810809" y="556691"/>
                    <a:pt x="2608474" y="634362"/>
                    <a:pt x="2412429" y="724399"/>
                  </a:cubicBezTo>
                  <a:cubicBezTo>
                    <a:pt x="2019160" y="902541"/>
                    <a:pt x="1651969" y="1138775"/>
                    <a:pt x="1329857" y="1424086"/>
                  </a:cubicBezTo>
                  <a:cubicBezTo>
                    <a:pt x="1169326" y="1567192"/>
                    <a:pt x="1020588" y="1723307"/>
                    <a:pt x="887314" y="1891015"/>
                  </a:cubicBezTo>
                  <a:cubicBezTo>
                    <a:pt x="753778" y="2058466"/>
                    <a:pt x="635967" y="2238026"/>
                    <a:pt x="537420" y="2427245"/>
                  </a:cubicBezTo>
                  <a:cubicBezTo>
                    <a:pt x="438874" y="2616335"/>
                    <a:pt x="356839" y="2814313"/>
                    <a:pt x="299965" y="3020021"/>
                  </a:cubicBezTo>
                  <a:cubicBezTo>
                    <a:pt x="242961" y="3225212"/>
                    <a:pt x="213474" y="3438518"/>
                    <a:pt x="213606" y="3651953"/>
                  </a:cubicBezTo>
                  <a:cubicBezTo>
                    <a:pt x="214785" y="3756804"/>
                    <a:pt x="225269" y="3860881"/>
                    <a:pt x="250036" y="3961352"/>
                  </a:cubicBezTo>
                  <a:cubicBezTo>
                    <a:pt x="274412" y="4061950"/>
                    <a:pt x="312284" y="4158171"/>
                    <a:pt x="357625" y="4250783"/>
                  </a:cubicBezTo>
                  <a:cubicBezTo>
                    <a:pt x="380558" y="4297025"/>
                    <a:pt x="405982" y="4342366"/>
                    <a:pt x="432715" y="4387063"/>
                  </a:cubicBezTo>
                  <a:cubicBezTo>
                    <a:pt x="459841" y="4431630"/>
                    <a:pt x="488803" y="4475554"/>
                    <a:pt x="518943" y="4518962"/>
                  </a:cubicBezTo>
                  <a:cubicBezTo>
                    <a:pt x="580011" y="4605521"/>
                    <a:pt x="647893" y="4689504"/>
                    <a:pt x="718133" y="4773874"/>
                  </a:cubicBezTo>
                  <a:cubicBezTo>
                    <a:pt x="788374" y="4858372"/>
                    <a:pt x="861760" y="4942871"/>
                    <a:pt x="933704" y="5030717"/>
                  </a:cubicBezTo>
                  <a:cubicBezTo>
                    <a:pt x="969742" y="5074512"/>
                    <a:pt x="1005387" y="5119337"/>
                    <a:pt x="1040900" y="5164806"/>
                  </a:cubicBezTo>
                  <a:lnTo>
                    <a:pt x="1092401" y="5230628"/>
                  </a:lnTo>
                  <a:cubicBezTo>
                    <a:pt x="1109306" y="5251624"/>
                    <a:pt x="1125425" y="5273135"/>
                    <a:pt x="1142854" y="5293615"/>
                  </a:cubicBezTo>
                  <a:cubicBezTo>
                    <a:pt x="1278880" y="5460293"/>
                    <a:pt x="1426438" y="5613704"/>
                    <a:pt x="1576354" y="5759128"/>
                  </a:cubicBezTo>
                  <a:cubicBezTo>
                    <a:pt x="1651706" y="5831519"/>
                    <a:pt x="1728368" y="5901461"/>
                    <a:pt x="1806865" y="5968571"/>
                  </a:cubicBezTo>
                  <a:cubicBezTo>
                    <a:pt x="1885362" y="6035680"/>
                    <a:pt x="1965299" y="6100599"/>
                    <a:pt x="2048253" y="6161654"/>
                  </a:cubicBezTo>
                  <a:cubicBezTo>
                    <a:pt x="2213502" y="6284022"/>
                    <a:pt x="2391724" y="6393380"/>
                    <a:pt x="2587506" y="6467059"/>
                  </a:cubicBezTo>
                  <a:cubicBezTo>
                    <a:pt x="2685137" y="6503898"/>
                    <a:pt x="2786304" y="6532106"/>
                    <a:pt x="2889176" y="6553360"/>
                  </a:cubicBezTo>
                  <a:lnTo>
                    <a:pt x="2929698" y="6561326"/>
                  </a:lnTo>
                  <a:lnTo>
                    <a:pt x="1816374" y="6561326"/>
                  </a:lnTo>
                  <a:lnTo>
                    <a:pt x="1787601" y="6545761"/>
                  </a:lnTo>
                  <a:cubicBezTo>
                    <a:pt x="1577272" y="6422749"/>
                    <a:pt x="1389483" y="6266761"/>
                    <a:pt x="1225544" y="6094158"/>
                  </a:cubicBezTo>
                  <a:cubicBezTo>
                    <a:pt x="1143116" y="6007986"/>
                    <a:pt x="1068158" y="5916274"/>
                    <a:pt x="997654" y="5822374"/>
                  </a:cubicBezTo>
                  <a:cubicBezTo>
                    <a:pt x="927546" y="5728086"/>
                    <a:pt x="860842" y="5632381"/>
                    <a:pt x="798596" y="5534615"/>
                  </a:cubicBezTo>
                  <a:cubicBezTo>
                    <a:pt x="782608" y="5510399"/>
                    <a:pt x="767537" y="5485797"/>
                    <a:pt x="752075" y="5461324"/>
                  </a:cubicBezTo>
                  <a:lnTo>
                    <a:pt x="707650" y="5390221"/>
                  </a:lnTo>
                  <a:cubicBezTo>
                    <a:pt x="679213" y="5344237"/>
                    <a:pt x="649728" y="5298638"/>
                    <a:pt x="619980" y="5252396"/>
                  </a:cubicBezTo>
                  <a:lnTo>
                    <a:pt x="438349" y="4970822"/>
                  </a:lnTo>
                  <a:cubicBezTo>
                    <a:pt x="377413" y="4874860"/>
                    <a:pt x="317263" y="4776064"/>
                    <a:pt x="261044" y="4673145"/>
                  </a:cubicBezTo>
                  <a:cubicBezTo>
                    <a:pt x="233000" y="4621622"/>
                    <a:pt x="205874" y="4569197"/>
                    <a:pt x="181107" y="4515356"/>
                  </a:cubicBezTo>
                  <a:cubicBezTo>
                    <a:pt x="156470" y="4461385"/>
                    <a:pt x="133537" y="4406385"/>
                    <a:pt x="113224" y="4350223"/>
                  </a:cubicBezTo>
                  <a:cubicBezTo>
                    <a:pt x="93305" y="4293934"/>
                    <a:pt x="75614" y="4236872"/>
                    <a:pt x="61199" y="4178908"/>
                  </a:cubicBezTo>
                  <a:cubicBezTo>
                    <a:pt x="54385" y="4149927"/>
                    <a:pt x="47440" y="4120815"/>
                    <a:pt x="41804" y="4091577"/>
                  </a:cubicBezTo>
                  <a:lnTo>
                    <a:pt x="33287" y="4047781"/>
                  </a:lnTo>
                  <a:lnTo>
                    <a:pt x="26209" y="4003858"/>
                  </a:lnTo>
                  <a:cubicBezTo>
                    <a:pt x="7732" y="3886643"/>
                    <a:pt x="0" y="3768783"/>
                    <a:pt x="0" y="3651953"/>
                  </a:cubicBezTo>
                  <a:cubicBezTo>
                    <a:pt x="524" y="3422031"/>
                    <a:pt x="25030" y="3192109"/>
                    <a:pt x="72731" y="2966307"/>
                  </a:cubicBezTo>
                  <a:cubicBezTo>
                    <a:pt x="120301" y="2740634"/>
                    <a:pt x="193163" y="2519343"/>
                    <a:pt x="291316" y="2309385"/>
                  </a:cubicBezTo>
                  <a:cubicBezTo>
                    <a:pt x="488540" y="1889469"/>
                    <a:pt x="774352" y="1513736"/>
                    <a:pt x="1110878" y="1193776"/>
                  </a:cubicBezTo>
                  <a:cubicBezTo>
                    <a:pt x="1279535" y="1033797"/>
                    <a:pt x="1461821" y="887856"/>
                    <a:pt x="1654327" y="756730"/>
                  </a:cubicBezTo>
                  <a:cubicBezTo>
                    <a:pt x="1847096" y="625732"/>
                    <a:pt x="2049956" y="509031"/>
                    <a:pt x="2261727" y="409720"/>
                  </a:cubicBezTo>
                  <a:cubicBezTo>
                    <a:pt x="2685792" y="212515"/>
                    <a:pt x="3142357" y="82162"/>
                    <a:pt x="3610060" y="27032"/>
                  </a:cubicBezTo>
                  <a:cubicBezTo>
                    <a:pt x="3785399" y="6647"/>
                    <a:pt x="3962657" y="-2144"/>
                    <a:pt x="4139342" y="4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Freeform: Shape 1041">
              <a:extLst>
                <a:ext uri="{FF2B5EF4-FFF2-40B4-BE49-F238E27FC236}">
                  <a16:creationId xmlns:a16="http://schemas.microsoft.com/office/drawing/2014/main" id="{BC4A6C98-F96E-4587-B01F-A9B01BBFAD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1866928 h 6521594"/>
                <a:gd name="connsiteX4" fmla="*/ 6212358 w 6321679"/>
                <a:gd name="connsiteY4" fmla="*/ 1689281 h 6521594"/>
                <a:gd name="connsiteX5" fmla="*/ 6049880 w 6321679"/>
                <a:gd name="connsiteY5" fmla="*/ 1477173 h 6521594"/>
                <a:gd name="connsiteX6" fmla="*/ 5248663 w 6321679"/>
                <a:gd name="connsiteY6" fmla="*/ 869327 h 6521594"/>
                <a:gd name="connsiteX7" fmla="*/ 4150102 w 6321679"/>
                <a:gd name="connsiteY7" fmla="*/ 644042 h 6521594"/>
                <a:gd name="connsiteX8" fmla="*/ 2867946 w 6321679"/>
                <a:gd name="connsiteY8" fmla="*/ 886459 h 6521594"/>
                <a:gd name="connsiteX9" fmla="*/ 1728892 w 6321679"/>
                <a:gd name="connsiteY9" fmla="*/ 1552397 h 6521594"/>
                <a:gd name="connsiteX10" fmla="*/ 941043 w 6321679"/>
                <a:gd name="connsiteY10" fmla="*/ 2512664 h 6521594"/>
                <a:gd name="connsiteX11" fmla="*/ 655362 w 6321679"/>
                <a:gd name="connsiteY11" fmla="*/ 3630204 h 6521594"/>
                <a:gd name="connsiteX12" fmla="*/ 1128177 w 6321679"/>
                <a:gd name="connsiteY12" fmla="*/ 4667883 h 6521594"/>
                <a:gd name="connsiteX13" fmla="*/ 1366419 w 6321679"/>
                <a:gd name="connsiteY13" fmla="*/ 4997246 h 6521594"/>
                <a:gd name="connsiteX14" fmla="*/ 3601937 w 6321679"/>
                <a:gd name="connsiteY14" fmla="*/ 6284685 h 6521594"/>
                <a:gd name="connsiteX15" fmla="*/ 5298985 w 6321679"/>
                <a:gd name="connsiteY15" fmla="*/ 5492643 h 6521594"/>
                <a:gd name="connsiteX16" fmla="*/ 5505513 w 6321679"/>
                <a:gd name="connsiteY16" fmla="*/ 5335367 h 6521594"/>
                <a:gd name="connsiteX17" fmla="*/ 6252618 w 6321679"/>
                <a:gd name="connsiteY17" fmla="*/ 4722492 h 6521594"/>
                <a:gd name="connsiteX18" fmla="*/ 6321679 w 6321679"/>
                <a:gd name="connsiteY18" fmla="*/ 4651477 h 6521594"/>
                <a:gd name="connsiteX19" fmla="*/ 6321679 w 6321679"/>
                <a:gd name="connsiteY19" fmla="*/ 5523097 h 6521594"/>
                <a:gd name="connsiteX20" fmla="*/ 6024428 w 6321679"/>
                <a:gd name="connsiteY20" fmla="*/ 5754969 h 6521594"/>
                <a:gd name="connsiteX21" fmla="*/ 5702345 w 6321679"/>
                <a:gd name="connsiteY21" fmla="*/ 6000018 h 6521594"/>
                <a:gd name="connsiteX22" fmla="*/ 4988380 w 6321679"/>
                <a:gd name="connsiteY22" fmla="*/ 6506549 h 6521594"/>
                <a:gd name="connsiteX23" fmla="*/ 4961490 w 6321679"/>
                <a:gd name="connsiteY23" fmla="*/ 6521594 h 6521594"/>
                <a:gd name="connsiteX24" fmla="*/ 2011326 w 6321679"/>
                <a:gd name="connsiteY24" fmla="*/ 6521594 h 6521594"/>
                <a:gd name="connsiteX25" fmla="*/ 1982893 w 6321679"/>
                <a:gd name="connsiteY25" fmla="*/ 6505768 h 6521594"/>
                <a:gd name="connsiteX26" fmla="*/ 824149 w 6321679"/>
                <a:gd name="connsiteY26" fmla="*/ 5358682 h 6521594"/>
                <a:gd name="connsiteX27" fmla="*/ 0 w 6321679"/>
                <a:gd name="connsiteY27" fmla="*/ 3630075 h 6521594"/>
                <a:gd name="connsiteX28" fmla="*/ 4150102 w 6321679"/>
                <a:gd name="connsiteY28"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321679" h="6521594">
                  <a:moveTo>
                    <a:pt x="4150102" y="0"/>
                  </a:moveTo>
                  <a:cubicBezTo>
                    <a:pt x="4918148" y="0"/>
                    <a:pt x="5569597" y="228540"/>
                    <a:pt x="6083891" y="619943"/>
                  </a:cubicBezTo>
                  <a:lnTo>
                    <a:pt x="6321679" y="822247"/>
                  </a:lnTo>
                  <a:lnTo>
                    <a:pt x="6321679" y="1866928"/>
                  </a:lnTo>
                  <a:lnTo>
                    <a:pt x="6212358" y="1689281"/>
                  </a:lnTo>
                  <a:cubicBezTo>
                    <a:pt x="6161484" y="1615222"/>
                    <a:pt x="6107295" y="1544427"/>
                    <a:pt x="6049880" y="1477173"/>
                  </a:cubicBezTo>
                  <a:cubicBezTo>
                    <a:pt x="5825135" y="1214018"/>
                    <a:pt x="5555573" y="1009470"/>
                    <a:pt x="5248663" y="869327"/>
                  </a:cubicBezTo>
                  <a:cubicBezTo>
                    <a:pt x="4921178" y="719909"/>
                    <a:pt x="4551627" y="644042"/>
                    <a:pt x="4150102" y="644042"/>
                  </a:cubicBezTo>
                  <a:cubicBezTo>
                    <a:pt x="3724203" y="644042"/>
                    <a:pt x="3292799" y="725448"/>
                    <a:pt x="2867946" y="886459"/>
                  </a:cubicBezTo>
                  <a:cubicBezTo>
                    <a:pt x="2454234" y="1042832"/>
                    <a:pt x="2060440" y="1273141"/>
                    <a:pt x="1728892" y="1552397"/>
                  </a:cubicBezTo>
                  <a:cubicBezTo>
                    <a:pt x="1391580" y="1836419"/>
                    <a:pt x="1126473" y="2159600"/>
                    <a:pt x="941043" y="2512664"/>
                  </a:cubicBezTo>
                  <a:cubicBezTo>
                    <a:pt x="751551" y="2873583"/>
                    <a:pt x="655362" y="3249575"/>
                    <a:pt x="655362" y="3630204"/>
                  </a:cubicBezTo>
                  <a:cubicBezTo>
                    <a:pt x="655362" y="4013537"/>
                    <a:pt x="808817" y="4237405"/>
                    <a:pt x="1128177" y="4667883"/>
                  </a:cubicBezTo>
                  <a:cubicBezTo>
                    <a:pt x="1205232" y="4771702"/>
                    <a:pt x="1284908" y="4879129"/>
                    <a:pt x="1366419" y="4997246"/>
                  </a:cubicBezTo>
                  <a:cubicBezTo>
                    <a:pt x="1989282" y="5899677"/>
                    <a:pt x="2657880" y="6284685"/>
                    <a:pt x="3601937" y="6284685"/>
                  </a:cubicBezTo>
                  <a:cubicBezTo>
                    <a:pt x="4221523" y="6284685"/>
                    <a:pt x="4676122" y="5971036"/>
                    <a:pt x="5298985" y="5492643"/>
                  </a:cubicBezTo>
                  <a:cubicBezTo>
                    <a:pt x="5368571" y="5439187"/>
                    <a:pt x="5438156" y="5386375"/>
                    <a:pt x="5505513" y="5335367"/>
                  </a:cubicBezTo>
                  <a:cubicBezTo>
                    <a:pt x="5779335" y="5127761"/>
                    <a:pt x="6041730" y="4928776"/>
                    <a:pt x="6252618" y="4722492"/>
                  </a:cubicBezTo>
                  <a:lnTo>
                    <a:pt x="6321679" y="4651477"/>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Freeform: Shape 1042">
              <a:extLst>
                <a:ext uri="{FF2B5EF4-FFF2-40B4-BE49-F238E27FC236}">
                  <a16:creationId xmlns:a16="http://schemas.microsoft.com/office/drawing/2014/main" id="{A66409EC-9CC3-482A-A4A5-54ED092B3F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0322" y="353119"/>
              <a:ext cx="6321679" cy="6521594"/>
            </a:xfrm>
            <a:custGeom>
              <a:avLst/>
              <a:gdLst>
                <a:gd name="connsiteX0" fmla="*/ 4150102 w 6321679"/>
                <a:gd name="connsiteY0" fmla="*/ 0 h 6521594"/>
                <a:gd name="connsiteX1" fmla="*/ 6083891 w 6321679"/>
                <a:gd name="connsiteY1" fmla="*/ 619943 h 6521594"/>
                <a:gd name="connsiteX2" fmla="*/ 6321679 w 6321679"/>
                <a:gd name="connsiteY2" fmla="*/ 822247 h 6521594"/>
                <a:gd name="connsiteX3" fmla="*/ 6321679 w 6321679"/>
                <a:gd name="connsiteY3" fmla="*/ 2150195 h 6521594"/>
                <a:gd name="connsiteX4" fmla="*/ 6241288 w 6321679"/>
                <a:gd name="connsiteY4" fmla="*/ 1985338 h 6521594"/>
                <a:gd name="connsiteX5" fmla="*/ 5949367 w 6321679"/>
                <a:gd name="connsiteY5" fmla="*/ 1559997 h 6521594"/>
                <a:gd name="connsiteX6" fmla="*/ 5193362 w 6321679"/>
                <a:gd name="connsiteY6" fmla="*/ 986156 h 6521594"/>
                <a:gd name="connsiteX7" fmla="*/ 4150102 w 6321679"/>
                <a:gd name="connsiteY7" fmla="*/ 772850 h 6521594"/>
                <a:gd name="connsiteX8" fmla="*/ 2914861 w 6321679"/>
                <a:gd name="connsiteY8" fmla="*/ 1006637 h 6521594"/>
                <a:gd name="connsiteX9" fmla="*/ 1814073 w 6321679"/>
                <a:gd name="connsiteY9" fmla="*/ 1650163 h 6521594"/>
                <a:gd name="connsiteX10" fmla="*/ 1057412 w 6321679"/>
                <a:gd name="connsiteY10" fmla="*/ 2571657 h 6521594"/>
                <a:gd name="connsiteX11" fmla="*/ 786277 w 6321679"/>
                <a:gd name="connsiteY11" fmla="*/ 3630204 h 6521594"/>
                <a:gd name="connsiteX12" fmla="*/ 1233931 w 6321679"/>
                <a:gd name="connsiteY12" fmla="*/ 4592016 h 6521594"/>
                <a:gd name="connsiteX13" fmla="*/ 1474795 w 6321679"/>
                <a:gd name="connsiteY13" fmla="*/ 4924985 h 6521594"/>
                <a:gd name="connsiteX14" fmla="*/ 2393691 w 6321679"/>
                <a:gd name="connsiteY14" fmla="*/ 5846995 h 6521594"/>
                <a:gd name="connsiteX15" fmla="*/ 3601805 w 6321679"/>
                <a:gd name="connsiteY15" fmla="*/ 6155876 h 6521594"/>
                <a:gd name="connsiteX16" fmla="*/ 4378909 w 6321679"/>
                <a:gd name="connsiteY16" fmla="*/ 5959186 h 6521594"/>
                <a:gd name="connsiteX17" fmla="*/ 5218129 w 6321679"/>
                <a:gd name="connsiteY17" fmla="*/ 5391271 h 6521594"/>
                <a:gd name="connsiteX18" fmla="*/ 5425313 w 6321679"/>
                <a:gd name="connsiteY18" fmla="*/ 5233481 h 6521594"/>
                <a:gd name="connsiteX19" fmla="*/ 6254366 w 6321679"/>
                <a:gd name="connsiteY19" fmla="*/ 4534301 h 6521594"/>
                <a:gd name="connsiteX20" fmla="*/ 6321679 w 6321679"/>
                <a:gd name="connsiteY20" fmla="*/ 4456641 h 6521594"/>
                <a:gd name="connsiteX21" fmla="*/ 6321679 w 6321679"/>
                <a:gd name="connsiteY21" fmla="*/ 5523097 h 6521594"/>
                <a:gd name="connsiteX22" fmla="*/ 6024428 w 6321679"/>
                <a:gd name="connsiteY22" fmla="*/ 5754969 h 6521594"/>
                <a:gd name="connsiteX23" fmla="*/ 5702345 w 6321679"/>
                <a:gd name="connsiteY23" fmla="*/ 6000018 h 6521594"/>
                <a:gd name="connsiteX24" fmla="*/ 4988380 w 6321679"/>
                <a:gd name="connsiteY24" fmla="*/ 6506549 h 6521594"/>
                <a:gd name="connsiteX25" fmla="*/ 4961490 w 6321679"/>
                <a:gd name="connsiteY25" fmla="*/ 6521594 h 6521594"/>
                <a:gd name="connsiteX26" fmla="*/ 2011326 w 6321679"/>
                <a:gd name="connsiteY26" fmla="*/ 6521594 h 6521594"/>
                <a:gd name="connsiteX27" fmla="*/ 1982893 w 6321679"/>
                <a:gd name="connsiteY27" fmla="*/ 6505768 h 6521594"/>
                <a:gd name="connsiteX28" fmla="*/ 824149 w 6321679"/>
                <a:gd name="connsiteY28" fmla="*/ 5358682 h 6521594"/>
                <a:gd name="connsiteX29" fmla="*/ 0 w 6321679"/>
                <a:gd name="connsiteY29" fmla="*/ 3630075 h 6521594"/>
                <a:gd name="connsiteX30" fmla="*/ 4150102 w 6321679"/>
                <a:gd name="connsiteY30" fmla="*/ 0 h 65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321679" h="6521594">
                  <a:moveTo>
                    <a:pt x="4150102" y="0"/>
                  </a:moveTo>
                  <a:cubicBezTo>
                    <a:pt x="4918148" y="0"/>
                    <a:pt x="5569597" y="228540"/>
                    <a:pt x="6083891" y="619943"/>
                  </a:cubicBezTo>
                  <a:lnTo>
                    <a:pt x="6321679" y="822247"/>
                  </a:lnTo>
                  <a:lnTo>
                    <a:pt x="6321679" y="2150195"/>
                  </a:lnTo>
                  <a:lnTo>
                    <a:pt x="6241288" y="1985338"/>
                  </a:lnTo>
                  <a:cubicBezTo>
                    <a:pt x="6156788" y="1831195"/>
                    <a:pt x="6059249" y="1688709"/>
                    <a:pt x="5949367" y="1559997"/>
                  </a:cubicBezTo>
                  <a:cubicBezTo>
                    <a:pt x="5737073" y="1311397"/>
                    <a:pt x="5482843" y="1118314"/>
                    <a:pt x="5193362" y="986156"/>
                  </a:cubicBezTo>
                  <a:cubicBezTo>
                    <a:pt x="4883437" y="844596"/>
                    <a:pt x="4532365" y="772850"/>
                    <a:pt x="4150102" y="772850"/>
                  </a:cubicBezTo>
                  <a:cubicBezTo>
                    <a:pt x="3746218" y="772850"/>
                    <a:pt x="3319008" y="853613"/>
                    <a:pt x="2914861" y="1006637"/>
                  </a:cubicBezTo>
                  <a:cubicBezTo>
                    <a:pt x="2515039" y="1157857"/>
                    <a:pt x="2134350" y="1380438"/>
                    <a:pt x="1814073" y="1650163"/>
                  </a:cubicBezTo>
                  <a:cubicBezTo>
                    <a:pt x="1494190" y="1919502"/>
                    <a:pt x="1232622" y="2238173"/>
                    <a:pt x="1057412" y="2571657"/>
                  </a:cubicBezTo>
                  <a:cubicBezTo>
                    <a:pt x="877486" y="2914158"/>
                    <a:pt x="786277" y="3270313"/>
                    <a:pt x="786277" y="3630204"/>
                  </a:cubicBezTo>
                  <a:cubicBezTo>
                    <a:pt x="786277" y="3974121"/>
                    <a:pt x="923483" y="4173646"/>
                    <a:pt x="1233931" y="4592016"/>
                  </a:cubicBezTo>
                  <a:cubicBezTo>
                    <a:pt x="1311641" y="4696736"/>
                    <a:pt x="1391972" y="4805064"/>
                    <a:pt x="1474795" y="4924985"/>
                  </a:cubicBezTo>
                  <a:cubicBezTo>
                    <a:pt x="1767682" y="5349278"/>
                    <a:pt x="2068172" y="5650948"/>
                    <a:pt x="2393691" y="5846995"/>
                  </a:cubicBezTo>
                  <a:cubicBezTo>
                    <a:pt x="2738735" y="6054891"/>
                    <a:pt x="3133971" y="6155876"/>
                    <a:pt x="3601805" y="6155876"/>
                  </a:cubicBezTo>
                  <a:cubicBezTo>
                    <a:pt x="3867305" y="6155876"/>
                    <a:pt x="4114196" y="6093405"/>
                    <a:pt x="4378909" y="5959186"/>
                  </a:cubicBezTo>
                  <a:cubicBezTo>
                    <a:pt x="4650699" y="5821362"/>
                    <a:pt x="4919737" y="5620421"/>
                    <a:pt x="5218129" y="5391271"/>
                  </a:cubicBezTo>
                  <a:cubicBezTo>
                    <a:pt x="5288107" y="5337558"/>
                    <a:pt x="5357824" y="5284617"/>
                    <a:pt x="5425313" y="5233481"/>
                  </a:cubicBezTo>
                  <a:cubicBezTo>
                    <a:pt x="5739037" y="4995556"/>
                    <a:pt x="6037512" y="4769168"/>
                    <a:pt x="6254366" y="4534301"/>
                  </a:cubicBezTo>
                  <a:lnTo>
                    <a:pt x="6321679" y="4456641"/>
                  </a:lnTo>
                  <a:lnTo>
                    <a:pt x="6321679" y="5523097"/>
                  </a:lnTo>
                  <a:lnTo>
                    <a:pt x="6024428" y="5754969"/>
                  </a:lnTo>
                  <a:cubicBezTo>
                    <a:pt x="5918395" y="5835747"/>
                    <a:pt x="5810491" y="5916953"/>
                    <a:pt x="5702345" y="6000018"/>
                  </a:cubicBezTo>
                  <a:cubicBezTo>
                    <a:pt x="5466020" y="6181541"/>
                    <a:pt x="5232938" y="6357503"/>
                    <a:pt x="4988380" y="6506549"/>
                  </a:cubicBezTo>
                  <a:lnTo>
                    <a:pt x="4961490" y="6521594"/>
                  </a:lnTo>
                  <a:lnTo>
                    <a:pt x="2011326" y="6521594"/>
                  </a:lnTo>
                  <a:lnTo>
                    <a:pt x="1982893" y="6505768"/>
                  </a:lnTo>
                  <a:cubicBezTo>
                    <a:pt x="1531799" y="6233999"/>
                    <a:pt x="1157400" y="5841520"/>
                    <a:pt x="824149" y="5358682"/>
                  </a:cubicBezTo>
                  <a:cubicBezTo>
                    <a:pt x="424196" y="4779302"/>
                    <a:pt x="0" y="4381929"/>
                    <a:pt x="0" y="3630075"/>
                  </a:cubicBezTo>
                  <a:cubicBezTo>
                    <a:pt x="0" y="1625174"/>
                    <a:pt x="2089794" y="0"/>
                    <a:pt x="4150102" y="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30" name="Picture 6" descr="American Indian Urban Relocation | National Archives">
            <a:extLst>
              <a:ext uri="{FF2B5EF4-FFF2-40B4-BE49-F238E27FC236}">
                <a16:creationId xmlns:a16="http://schemas.microsoft.com/office/drawing/2014/main" id="{4B2CDE48-6C70-7704-0F05-D6374EF3309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08392" y="2437900"/>
            <a:ext cx="4142232" cy="29057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779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he Indian Relocation Act of 1956 - We Are ILI">
            <a:extLst>
              <a:ext uri="{FF2B5EF4-FFF2-40B4-BE49-F238E27FC236}">
                <a16:creationId xmlns:a16="http://schemas.microsoft.com/office/drawing/2014/main" id="{CCD6739F-1797-6024-7819-547A64C21B1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4593" y="315310"/>
            <a:ext cx="11813628" cy="6369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238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00" name="Rectangle 3099">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1FAEFB-66DD-EDDD-D84D-900CA6CA01BD}"/>
              </a:ext>
            </a:extLst>
          </p:cNvPr>
          <p:cNvSpPr>
            <a:spLocks noGrp="1"/>
          </p:cNvSpPr>
          <p:nvPr>
            <p:ph type="title"/>
          </p:nvPr>
        </p:nvSpPr>
        <p:spPr>
          <a:xfrm>
            <a:off x="315310" y="294290"/>
            <a:ext cx="6523479" cy="1250731"/>
          </a:xfrm>
        </p:spPr>
        <p:txBody>
          <a:bodyPr>
            <a:normAutofit/>
          </a:bodyPr>
          <a:lstStyle/>
          <a:p>
            <a:pPr algn="ctr"/>
            <a:r>
              <a:rPr lang="en-US" sz="4000" dirty="0"/>
              <a:t>Forced Sterilization</a:t>
            </a:r>
          </a:p>
        </p:txBody>
      </p:sp>
      <p:sp>
        <p:nvSpPr>
          <p:cNvPr id="3" name="Content Placeholder 2">
            <a:extLst>
              <a:ext uri="{FF2B5EF4-FFF2-40B4-BE49-F238E27FC236}">
                <a16:creationId xmlns:a16="http://schemas.microsoft.com/office/drawing/2014/main" id="{5A4EF9E7-BF3F-536B-A51E-CAD9E844975A}"/>
              </a:ext>
            </a:extLst>
          </p:cNvPr>
          <p:cNvSpPr>
            <a:spLocks noGrp="1"/>
          </p:cNvSpPr>
          <p:nvPr>
            <p:ph idx="1"/>
          </p:nvPr>
        </p:nvSpPr>
        <p:spPr>
          <a:xfrm>
            <a:off x="147145" y="1334814"/>
            <a:ext cx="6691645" cy="5408886"/>
          </a:xfrm>
        </p:spPr>
        <p:txBody>
          <a:bodyPr>
            <a:normAutofit lnSpcReduction="10000"/>
          </a:bodyPr>
          <a:lstStyle/>
          <a:p>
            <a:r>
              <a:rPr lang="en-US" sz="1300" baseline="0" dirty="0">
                <a:latin typeface="+mj-lt"/>
              </a:rPr>
              <a:t>In 1966 the Department of Health, Education, and Welfare began a program that subsidized 90% of the cost of sterilization for IA women. The U.S. General Accounting Office found that 4 of the 12 Indian Health Service regions sterilized 3,406 IA women without their permission between 1973 and 1976, although that number is believed to be a vast underestimation.</a:t>
            </a:r>
          </a:p>
          <a:p>
            <a:endParaRPr lang="en-US" sz="1300" baseline="0" dirty="0">
              <a:latin typeface="+mj-lt"/>
            </a:endParaRPr>
          </a:p>
          <a:p>
            <a:r>
              <a:rPr lang="en-US" sz="1300" baseline="0" dirty="0">
                <a:latin typeface="+mj-lt"/>
              </a:rPr>
              <a:t>In some cases, women were misled into believing that the sterilization procedure was reversible. In other cases, sterilization was performed without the adequate understanding and consent of the patient, including cases in which the procedure was performed on minors as young as 11 years old. </a:t>
            </a:r>
          </a:p>
          <a:p>
            <a:endParaRPr lang="en-US" sz="1300" baseline="0" dirty="0">
              <a:latin typeface="+mj-lt"/>
            </a:endParaRPr>
          </a:p>
          <a:p>
            <a:r>
              <a:rPr lang="en-US" sz="1300" baseline="0" dirty="0">
                <a:latin typeface="+mj-lt"/>
              </a:rPr>
              <a:t>These sterilizations included tubal ligations as well as full hysterectomies in the absence of health issues. </a:t>
            </a:r>
            <a:r>
              <a:rPr lang="en-US" sz="1300" dirty="0">
                <a:latin typeface="+mj-lt"/>
              </a:rPr>
              <a:t>W</a:t>
            </a:r>
            <a:r>
              <a:rPr lang="en-US" sz="1300" baseline="0" dirty="0">
                <a:latin typeface="+mj-lt"/>
              </a:rPr>
              <a:t>omen were being threatened with claims that their children would be taken away if they did not comply with sterilization. Other cases of abuse have been documented as well, including when health providers did not tell women they were going to be sterilized, or other forms of coercion including threatening to take away their welfare or healthcare. </a:t>
            </a:r>
          </a:p>
          <a:p>
            <a:endParaRPr lang="en-US" sz="1300" baseline="0" dirty="0">
              <a:latin typeface="+mj-lt"/>
            </a:endParaRPr>
          </a:p>
          <a:p>
            <a:r>
              <a:rPr lang="en-US" sz="1300" baseline="0" dirty="0">
                <a:latin typeface="+mj-lt"/>
              </a:rPr>
              <a:t>A tribal judge of the Northern Cheyenne reservation found that 26 of 50 women she interviewed had been sterilized while being told they would still be able to have children after the surgery. It was further found that on the Navajo reservation from 1972-1978 the percentage of women who had been sterilized double from 15.1 to 30.7.</a:t>
            </a:r>
          </a:p>
          <a:p>
            <a:endParaRPr lang="en-US" sz="1300" baseline="0" dirty="0">
              <a:latin typeface="+mj-lt"/>
            </a:endParaRPr>
          </a:p>
          <a:p>
            <a:r>
              <a:rPr lang="en-US" sz="1300" b="0" i="0" dirty="0">
                <a:effectLst/>
                <a:latin typeface="+mj-lt"/>
              </a:rPr>
              <a:t>A direct effect of sterilization of IA women was that the birth rate decreased. In the 1970s, the average birth rate of IA women was 3.7; however, in 1980 it fell to 1.8 partially as a result of sterilization. In comparison, the average white woman was expected to have 2.42 children in 1970, a birth rate that slowed to 2.14 per woman by 1980. By some counts, at least 25% of IA women between the ages of fifteen and forty-four were sterilized during the most intensive period</a:t>
            </a:r>
            <a:endParaRPr lang="en-US" sz="1300" dirty="0">
              <a:latin typeface="+mj-lt"/>
            </a:endParaRPr>
          </a:p>
          <a:p>
            <a:endParaRPr lang="en-US" sz="800" dirty="0"/>
          </a:p>
        </p:txBody>
      </p:sp>
      <p:pic>
        <p:nvPicPr>
          <p:cNvPr id="3074" name="Picture 2" descr="Sterilization Of Native American Women">
            <a:extLst>
              <a:ext uri="{FF2B5EF4-FFF2-40B4-BE49-F238E27FC236}">
                <a16:creationId xmlns:a16="http://schemas.microsoft.com/office/drawing/2014/main" id="{5681BCC3-5542-FE85-8BD0-F9EA375C725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71" r="-2" b="-2"/>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2537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17066</TotalTime>
  <Words>6165</Words>
  <Application>Microsoft Macintosh PowerPoint</Application>
  <PresentationFormat>Widescreen</PresentationFormat>
  <Paragraphs>473</Paragraphs>
  <Slides>33</Slides>
  <Notes>33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33</vt:i4>
      </vt:variant>
    </vt:vector>
  </HeadingPairs>
  <TitlesOfParts>
    <vt:vector size="45" baseType="lpstr">
      <vt:lpstr>Abel</vt:lpstr>
      <vt:lpstr>AdvP6ED3</vt:lpstr>
      <vt:lpstr>Arial</vt:lpstr>
      <vt:lpstr>Calibri</vt:lpstr>
      <vt:lpstr>Calibri Light</vt:lpstr>
      <vt:lpstr>Gotham SSm A</vt:lpstr>
      <vt:lpstr>ITC Franklin Gothic LT W01 Bk</vt:lpstr>
      <vt:lpstr>ITC Franklin Gothic LT W01 Dm</vt:lpstr>
      <vt:lpstr>Open Sans</vt:lpstr>
      <vt:lpstr>PT Serif</vt:lpstr>
      <vt:lpstr>Times New Roman</vt:lpstr>
      <vt:lpstr>Office Theme</vt:lpstr>
      <vt:lpstr>Culturally Congruent Care of Indigenous People</vt:lpstr>
      <vt:lpstr>Objectives</vt:lpstr>
      <vt:lpstr>INBRE Considerations</vt:lpstr>
      <vt:lpstr>Cultural Considerations </vt:lpstr>
      <vt:lpstr>National Standards</vt:lpstr>
      <vt:lpstr>Boarding Schools</vt:lpstr>
      <vt:lpstr>“Indian Relocation Act of 1956”</vt:lpstr>
      <vt:lpstr>PowerPoint Presentation</vt:lpstr>
      <vt:lpstr>Forced Sterilization</vt:lpstr>
      <vt:lpstr>Murdered &amp; Missing Indigenous Women  (MMIW)</vt:lpstr>
      <vt:lpstr>Opioid Over-Prescription</vt:lpstr>
      <vt:lpstr>New Mexico Demographics</vt:lpstr>
      <vt:lpstr>PowerPoint Presentation</vt:lpstr>
      <vt:lpstr>PowerPoint Presentation</vt:lpstr>
      <vt:lpstr>PowerPoint Presentation</vt:lpstr>
      <vt:lpstr>PowerPoint Presentation</vt:lpstr>
      <vt:lpstr>Morbidity and Mortality</vt:lpstr>
      <vt:lpstr>Indigenous Youth</vt:lpstr>
      <vt:lpstr>A disproportionate number of Native patients…  A disproportionate number of families…</vt:lpstr>
      <vt:lpstr>Indian Health Services </vt:lpstr>
      <vt:lpstr>Resource Disparities </vt:lpstr>
      <vt:lpstr>Palliative Interventions</vt:lpstr>
      <vt:lpstr>PowerPoint Presentation</vt:lpstr>
      <vt:lpstr>Goals of Care</vt:lpstr>
      <vt:lpstr>AMEN protocol: Affirm, meet, educate, no matter what</vt:lpstr>
      <vt:lpstr>Emotional Support</vt:lpstr>
      <vt:lpstr>Common Errors </vt:lpstr>
      <vt:lpstr>Facing End-of-Life Care</vt:lpstr>
      <vt:lpstr>View on Death &amp; Dying</vt:lpstr>
      <vt:lpstr>Rituals</vt:lpstr>
      <vt:lpstr>What should I do in practice?</vt:lpstr>
      <vt:lpstr>Summary</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Jeanna Ford</dc:creator>
  <cp:lastModifiedBy>Rick Ford</cp:lastModifiedBy>
  <cp:revision>47</cp:revision>
  <cp:lastPrinted>2022-03-09T20:17:43Z</cp:lastPrinted>
  <dcterms:created xsi:type="dcterms:W3CDTF">2022-03-06T21:35:04Z</dcterms:created>
  <dcterms:modified xsi:type="dcterms:W3CDTF">2023-08-03T19:18:17Z</dcterms:modified>
</cp:coreProperties>
</file>